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5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diagrams/data14.xml" ContentType="application/vnd.openxmlformats-officedocument.drawingml.diagramData+xml"/>
  <Override PartName="/ppt/diagrams/layout14.xml" ContentType="application/vnd.openxmlformats-officedocument.drawingml.diagramLayout+xml"/>
  <Override PartName="/ppt/diagrams/quickStyle14.xml" ContentType="application/vnd.openxmlformats-officedocument.drawingml.diagramStyle+xml"/>
  <Override PartName="/ppt/diagrams/colors14.xml" ContentType="application/vnd.openxmlformats-officedocument.drawingml.diagramColors+xml"/>
  <Override PartName="/ppt/diagrams/drawing14.xml" ContentType="application/vnd.ms-office.drawingml.diagramDrawing+xml"/>
  <Override PartName="/ppt/diagrams/data15.xml" ContentType="application/vnd.openxmlformats-officedocument.drawingml.diagramData+xml"/>
  <Override PartName="/ppt/diagrams/layout15.xml" ContentType="application/vnd.openxmlformats-officedocument.drawingml.diagramLayout+xml"/>
  <Override PartName="/ppt/diagrams/quickStyle15.xml" ContentType="application/vnd.openxmlformats-officedocument.drawingml.diagramStyle+xml"/>
  <Override PartName="/ppt/diagrams/colors15.xml" ContentType="application/vnd.openxmlformats-officedocument.drawingml.diagramColors+xml"/>
  <Override PartName="/ppt/diagrams/drawing15.xml" ContentType="application/vnd.ms-office.drawingml.diagramDrawing+xml"/>
  <Override PartName="/ppt/diagrams/data16.xml" ContentType="application/vnd.openxmlformats-officedocument.drawingml.diagramData+xml"/>
  <Override PartName="/ppt/diagrams/layout16.xml" ContentType="application/vnd.openxmlformats-officedocument.drawingml.diagramLayout+xml"/>
  <Override PartName="/ppt/diagrams/quickStyle16.xml" ContentType="application/vnd.openxmlformats-officedocument.drawingml.diagramStyle+xml"/>
  <Override PartName="/ppt/diagrams/colors16.xml" ContentType="application/vnd.openxmlformats-officedocument.drawingml.diagramColors+xml"/>
  <Override PartName="/ppt/diagrams/drawing16.xml" ContentType="application/vnd.ms-office.drawingml.diagramDrawing+xml"/>
  <Override PartName="/ppt/diagrams/data17.xml" ContentType="application/vnd.openxmlformats-officedocument.drawingml.diagramData+xml"/>
  <Override PartName="/ppt/diagrams/layout17.xml" ContentType="application/vnd.openxmlformats-officedocument.drawingml.diagramLayout+xml"/>
  <Override PartName="/ppt/diagrams/quickStyle17.xml" ContentType="application/vnd.openxmlformats-officedocument.drawingml.diagramStyle+xml"/>
  <Override PartName="/ppt/diagrams/colors17.xml" ContentType="application/vnd.openxmlformats-officedocument.drawingml.diagramColors+xml"/>
  <Override PartName="/ppt/diagrams/drawing17.xml" ContentType="application/vnd.ms-office.drawingml.diagramDrawing+xml"/>
  <Override PartName="/ppt/diagrams/data18.xml" ContentType="application/vnd.openxmlformats-officedocument.drawingml.diagramData+xml"/>
  <Override PartName="/ppt/diagrams/layout18.xml" ContentType="application/vnd.openxmlformats-officedocument.drawingml.diagramLayout+xml"/>
  <Override PartName="/ppt/diagrams/quickStyle18.xml" ContentType="application/vnd.openxmlformats-officedocument.drawingml.diagramStyle+xml"/>
  <Override PartName="/ppt/diagrams/colors18.xml" ContentType="application/vnd.openxmlformats-officedocument.drawingml.diagramColors+xml"/>
  <Override PartName="/ppt/diagrams/drawing18.xml" ContentType="application/vnd.ms-office.drawingml.diagramDrawing+xml"/>
  <Override PartName="/ppt/diagrams/data19.xml" ContentType="application/vnd.openxmlformats-officedocument.drawingml.diagramData+xml"/>
  <Override PartName="/ppt/diagrams/layout19.xml" ContentType="application/vnd.openxmlformats-officedocument.drawingml.diagramLayout+xml"/>
  <Override PartName="/ppt/diagrams/quickStyle19.xml" ContentType="application/vnd.openxmlformats-officedocument.drawingml.diagramStyle+xml"/>
  <Override PartName="/ppt/diagrams/colors19.xml" ContentType="application/vnd.openxmlformats-officedocument.drawingml.diagramColors+xml"/>
  <Override PartName="/ppt/diagrams/drawing19.xml" ContentType="application/vnd.ms-office.drawingml.diagramDrawing+xml"/>
  <Override PartName="/ppt/notesSlides/notesSlide6.xml" ContentType="application/vnd.openxmlformats-officedocument.presentationml.notesSlide+xml"/>
  <Override PartName="/ppt/diagrams/data20.xml" ContentType="application/vnd.openxmlformats-officedocument.drawingml.diagramData+xml"/>
  <Override PartName="/ppt/diagrams/layout20.xml" ContentType="application/vnd.openxmlformats-officedocument.drawingml.diagramLayout+xml"/>
  <Override PartName="/ppt/diagrams/quickStyle20.xml" ContentType="application/vnd.openxmlformats-officedocument.drawingml.diagramStyle+xml"/>
  <Override PartName="/ppt/diagrams/colors20.xml" ContentType="application/vnd.openxmlformats-officedocument.drawingml.diagramColors+xml"/>
  <Override PartName="/ppt/diagrams/drawing20.xml" ContentType="application/vnd.ms-office.drawingml.diagramDrawing+xml"/>
  <Override PartName="/ppt/notesSlides/notesSlide7.xml" ContentType="application/vnd.openxmlformats-officedocument.presentationml.notesSlide+xml"/>
  <Override PartName="/ppt/diagrams/data21.xml" ContentType="application/vnd.openxmlformats-officedocument.drawingml.diagramData+xml"/>
  <Override PartName="/ppt/diagrams/layout21.xml" ContentType="application/vnd.openxmlformats-officedocument.drawingml.diagramLayout+xml"/>
  <Override PartName="/ppt/diagrams/quickStyle21.xml" ContentType="application/vnd.openxmlformats-officedocument.drawingml.diagramStyle+xml"/>
  <Override PartName="/ppt/diagrams/colors21.xml" ContentType="application/vnd.openxmlformats-officedocument.drawingml.diagramColors+xml"/>
  <Override PartName="/ppt/diagrams/drawing21.xml" ContentType="application/vnd.ms-office.drawingml.diagramDrawing+xml"/>
  <Override PartName="/ppt/diagrams/data22.xml" ContentType="application/vnd.openxmlformats-officedocument.drawingml.diagramData+xml"/>
  <Override PartName="/ppt/diagrams/layout22.xml" ContentType="application/vnd.openxmlformats-officedocument.drawingml.diagramLayout+xml"/>
  <Override PartName="/ppt/diagrams/quickStyle22.xml" ContentType="application/vnd.openxmlformats-officedocument.drawingml.diagramStyle+xml"/>
  <Override PartName="/ppt/diagrams/colors22.xml" ContentType="application/vnd.openxmlformats-officedocument.drawingml.diagramColors+xml"/>
  <Override PartName="/ppt/diagrams/drawing22.xml" ContentType="application/vnd.ms-office.drawingml.diagramDrawing+xml"/>
  <Override PartName="/ppt/notesSlides/notesSlide8.xml" ContentType="application/vnd.openxmlformats-officedocument.presentationml.notesSlide+xml"/>
  <Override PartName="/ppt/diagrams/data23.xml" ContentType="application/vnd.openxmlformats-officedocument.drawingml.diagramData+xml"/>
  <Override PartName="/ppt/diagrams/layout23.xml" ContentType="application/vnd.openxmlformats-officedocument.drawingml.diagramLayout+xml"/>
  <Override PartName="/ppt/diagrams/quickStyle23.xml" ContentType="application/vnd.openxmlformats-officedocument.drawingml.diagramStyle+xml"/>
  <Override PartName="/ppt/diagrams/colors23.xml" ContentType="application/vnd.openxmlformats-officedocument.drawingml.diagramColors+xml"/>
  <Override PartName="/ppt/diagrams/drawing23.xml" ContentType="application/vnd.ms-office.drawingml.diagramDrawing+xml"/>
  <Override PartName="/ppt/diagrams/data24.xml" ContentType="application/vnd.openxmlformats-officedocument.drawingml.diagramData+xml"/>
  <Override PartName="/ppt/diagrams/layout24.xml" ContentType="application/vnd.openxmlformats-officedocument.drawingml.diagramLayout+xml"/>
  <Override PartName="/ppt/diagrams/quickStyle24.xml" ContentType="application/vnd.openxmlformats-officedocument.drawingml.diagramStyle+xml"/>
  <Override PartName="/ppt/diagrams/colors24.xml" ContentType="application/vnd.openxmlformats-officedocument.drawingml.diagramColors+xml"/>
  <Override PartName="/ppt/diagrams/drawing24.xml" ContentType="application/vnd.ms-office.drawingml.diagramDrawing+xml"/>
  <Override PartName="/ppt/diagrams/data25.xml" ContentType="application/vnd.openxmlformats-officedocument.drawingml.diagramData+xml"/>
  <Override PartName="/ppt/diagrams/layout25.xml" ContentType="application/vnd.openxmlformats-officedocument.drawingml.diagramLayout+xml"/>
  <Override PartName="/ppt/diagrams/quickStyle25.xml" ContentType="application/vnd.openxmlformats-officedocument.drawingml.diagramStyle+xml"/>
  <Override PartName="/ppt/diagrams/colors25.xml" ContentType="application/vnd.openxmlformats-officedocument.drawingml.diagramColors+xml"/>
  <Override PartName="/ppt/diagrams/drawing25.xml" ContentType="application/vnd.ms-office.drawingml.diagramDrawing+xml"/>
  <Override PartName="/ppt/diagrams/data26.xml" ContentType="application/vnd.openxmlformats-officedocument.drawingml.diagramData+xml"/>
  <Override PartName="/ppt/diagrams/layout26.xml" ContentType="application/vnd.openxmlformats-officedocument.drawingml.diagramLayout+xml"/>
  <Override PartName="/ppt/diagrams/quickStyle26.xml" ContentType="application/vnd.openxmlformats-officedocument.drawingml.diagramStyle+xml"/>
  <Override PartName="/ppt/diagrams/colors26.xml" ContentType="application/vnd.openxmlformats-officedocument.drawingml.diagramColors+xml"/>
  <Override PartName="/ppt/diagrams/drawing26.xml" ContentType="application/vnd.ms-office.drawingml.diagramDrawing+xml"/>
  <Override PartName="/ppt/diagrams/data27.xml" ContentType="application/vnd.openxmlformats-officedocument.drawingml.diagramData+xml"/>
  <Override PartName="/ppt/diagrams/layout27.xml" ContentType="application/vnd.openxmlformats-officedocument.drawingml.diagramLayout+xml"/>
  <Override PartName="/ppt/diagrams/quickStyle27.xml" ContentType="application/vnd.openxmlformats-officedocument.drawingml.diagramStyle+xml"/>
  <Override PartName="/ppt/diagrams/colors27.xml" ContentType="application/vnd.openxmlformats-officedocument.drawingml.diagramColors+xml"/>
  <Override PartName="/ppt/diagrams/drawing27.xml" ContentType="application/vnd.ms-office.drawingml.diagramDrawing+xml"/>
  <Override PartName="/ppt/diagrams/data28.xml" ContentType="application/vnd.openxmlformats-officedocument.drawingml.diagramData+xml"/>
  <Override PartName="/ppt/diagrams/layout28.xml" ContentType="application/vnd.openxmlformats-officedocument.drawingml.diagramLayout+xml"/>
  <Override PartName="/ppt/diagrams/quickStyle28.xml" ContentType="application/vnd.openxmlformats-officedocument.drawingml.diagramStyle+xml"/>
  <Override PartName="/ppt/diagrams/colors28.xml" ContentType="application/vnd.openxmlformats-officedocument.drawingml.diagramColors+xml"/>
  <Override PartName="/ppt/diagrams/drawing28.xml" ContentType="application/vnd.ms-office.drawingml.diagramDrawing+xml"/>
  <Override PartName="/ppt/diagrams/data29.xml" ContentType="application/vnd.openxmlformats-officedocument.drawingml.diagramData+xml"/>
  <Override PartName="/ppt/diagrams/layout29.xml" ContentType="application/vnd.openxmlformats-officedocument.drawingml.diagramLayout+xml"/>
  <Override PartName="/ppt/diagrams/quickStyle29.xml" ContentType="application/vnd.openxmlformats-officedocument.drawingml.diagramStyle+xml"/>
  <Override PartName="/ppt/diagrams/colors29.xml" ContentType="application/vnd.openxmlformats-officedocument.drawingml.diagramColors+xml"/>
  <Override PartName="/ppt/diagrams/drawing29.xml" ContentType="application/vnd.ms-office.drawingml.diagramDrawing+xml"/>
  <Override PartName="/ppt/diagrams/data30.xml" ContentType="application/vnd.openxmlformats-officedocument.drawingml.diagramData+xml"/>
  <Override PartName="/ppt/diagrams/layout30.xml" ContentType="application/vnd.openxmlformats-officedocument.drawingml.diagramLayout+xml"/>
  <Override PartName="/ppt/diagrams/quickStyle30.xml" ContentType="application/vnd.openxmlformats-officedocument.drawingml.diagramStyle+xml"/>
  <Override PartName="/ppt/diagrams/colors30.xml" ContentType="application/vnd.openxmlformats-officedocument.drawingml.diagramColors+xml"/>
  <Override PartName="/ppt/diagrams/drawing30.xml" ContentType="application/vnd.ms-office.drawingml.diagramDrawing+xml"/>
  <Override PartName="/ppt/diagrams/data31.xml" ContentType="application/vnd.openxmlformats-officedocument.drawingml.diagramData+xml"/>
  <Override PartName="/ppt/diagrams/layout31.xml" ContentType="application/vnd.openxmlformats-officedocument.drawingml.diagramLayout+xml"/>
  <Override PartName="/ppt/diagrams/quickStyle31.xml" ContentType="application/vnd.openxmlformats-officedocument.drawingml.diagramStyle+xml"/>
  <Override PartName="/ppt/diagrams/colors31.xml" ContentType="application/vnd.openxmlformats-officedocument.drawingml.diagramColors+xml"/>
  <Override PartName="/ppt/diagrams/drawing31.xml" ContentType="application/vnd.ms-office.drawingml.diagramDrawing+xml"/>
  <Override PartName="/ppt/diagrams/data32.xml" ContentType="application/vnd.openxmlformats-officedocument.drawingml.diagramData+xml"/>
  <Override PartName="/ppt/diagrams/layout32.xml" ContentType="application/vnd.openxmlformats-officedocument.drawingml.diagramLayout+xml"/>
  <Override PartName="/ppt/diagrams/quickStyle32.xml" ContentType="application/vnd.openxmlformats-officedocument.drawingml.diagramStyle+xml"/>
  <Override PartName="/ppt/diagrams/colors32.xml" ContentType="application/vnd.openxmlformats-officedocument.drawingml.diagramColors+xml"/>
  <Override PartName="/ppt/diagrams/drawing32.xml" ContentType="application/vnd.ms-office.drawingml.diagramDrawing+xml"/>
  <Override PartName="/ppt/diagrams/data33.xml" ContentType="application/vnd.openxmlformats-officedocument.drawingml.diagramData+xml"/>
  <Override PartName="/ppt/diagrams/layout33.xml" ContentType="application/vnd.openxmlformats-officedocument.drawingml.diagramLayout+xml"/>
  <Override PartName="/ppt/diagrams/quickStyle33.xml" ContentType="application/vnd.openxmlformats-officedocument.drawingml.diagramStyle+xml"/>
  <Override PartName="/ppt/diagrams/colors33.xml" ContentType="application/vnd.openxmlformats-officedocument.drawingml.diagramColors+xml"/>
  <Override PartName="/ppt/diagrams/drawing33.xml" ContentType="application/vnd.ms-office.drawingml.diagramDrawing+xml"/>
  <Override PartName="/ppt/diagrams/data34.xml" ContentType="application/vnd.openxmlformats-officedocument.drawingml.diagramData+xml"/>
  <Override PartName="/ppt/diagrams/layout34.xml" ContentType="application/vnd.openxmlformats-officedocument.drawingml.diagramLayout+xml"/>
  <Override PartName="/ppt/diagrams/quickStyle34.xml" ContentType="application/vnd.openxmlformats-officedocument.drawingml.diagramStyle+xml"/>
  <Override PartName="/ppt/diagrams/colors34.xml" ContentType="application/vnd.openxmlformats-officedocument.drawingml.diagramColors+xml"/>
  <Override PartName="/ppt/diagrams/drawing34.xml" ContentType="application/vnd.ms-office.drawingml.diagramDrawing+xml"/>
  <Override PartName="/ppt/diagrams/data35.xml" ContentType="application/vnd.openxmlformats-officedocument.drawingml.diagramData+xml"/>
  <Override PartName="/ppt/diagrams/layout35.xml" ContentType="application/vnd.openxmlformats-officedocument.drawingml.diagramLayout+xml"/>
  <Override PartName="/ppt/diagrams/quickStyle35.xml" ContentType="application/vnd.openxmlformats-officedocument.drawingml.diagramStyle+xml"/>
  <Override PartName="/ppt/diagrams/colors35.xml" ContentType="application/vnd.openxmlformats-officedocument.drawingml.diagramColors+xml"/>
  <Override PartName="/ppt/diagrams/drawing35.xml" ContentType="application/vnd.ms-office.drawingml.diagramDrawing+xml"/>
  <Override PartName="/ppt/diagrams/data36.xml" ContentType="application/vnd.openxmlformats-officedocument.drawingml.diagramData+xml"/>
  <Override PartName="/ppt/diagrams/layout36.xml" ContentType="application/vnd.openxmlformats-officedocument.drawingml.diagramLayout+xml"/>
  <Override PartName="/ppt/diagrams/quickStyle36.xml" ContentType="application/vnd.openxmlformats-officedocument.drawingml.diagramStyle+xml"/>
  <Override PartName="/ppt/diagrams/colors36.xml" ContentType="application/vnd.openxmlformats-officedocument.drawingml.diagramColors+xml"/>
  <Override PartName="/ppt/diagrams/drawing36.xml" ContentType="application/vnd.ms-office.drawingml.diagramDrawing+xml"/>
  <Override PartName="/ppt/diagrams/data37.xml" ContentType="application/vnd.openxmlformats-officedocument.drawingml.diagramData+xml"/>
  <Override PartName="/ppt/diagrams/layout37.xml" ContentType="application/vnd.openxmlformats-officedocument.drawingml.diagramLayout+xml"/>
  <Override PartName="/ppt/diagrams/quickStyle37.xml" ContentType="application/vnd.openxmlformats-officedocument.drawingml.diagramStyle+xml"/>
  <Override PartName="/ppt/diagrams/colors37.xml" ContentType="application/vnd.openxmlformats-officedocument.drawingml.diagramColors+xml"/>
  <Override PartName="/ppt/diagrams/drawing37.xml" ContentType="application/vnd.ms-office.drawingml.diagramDrawing+xml"/>
  <Override PartName="/ppt/diagrams/data38.xml" ContentType="application/vnd.openxmlformats-officedocument.drawingml.diagramData+xml"/>
  <Override PartName="/ppt/diagrams/layout38.xml" ContentType="application/vnd.openxmlformats-officedocument.drawingml.diagramLayout+xml"/>
  <Override PartName="/ppt/diagrams/quickStyle38.xml" ContentType="application/vnd.openxmlformats-officedocument.drawingml.diagramStyle+xml"/>
  <Override PartName="/ppt/diagrams/colors38.xml" ContentType="application/vnd.openxmlformats-officedocument.drawingml.diagramColors+xml"/>
  <Override PartName="/ppt/diagrams/drawing38.xml" ContentType="application/vnd.ms-office.drawingml.diagramDrawing+xml"/>
  <Override PartName="/ppt/diagrams/data39.xml" ContentType="application/vnd.openxmlformats-officedocument.drawingml.diagramData+xml"/>
  <Override PartName="/ppt/diagrams/layout39.xml" ContentType="application/vnd.openxmlformats-officedocument.drawingml.diagramLayout+xml"/>
  <Override PartName="/ppt/diagrams/quickStyle39.xml" ContentType="application/vnd.openxmlformats-officedocument.drawingml.diagramStyle+xml"/>
  <Override PartName="/ppt/diagrams/colors39.xml" ContentType="application/vnd.openxmlformats-officedocument.drawingml.diagramColors+xml"/>
  <Override PartName="/ppt/diagrams/drawing39.xml" ContentType="application/vnd.ms-office.drawingml.diagramDrawing+xml"/>
  <Override PartName="/ppt/diagrams/data40.xml" ContentType="application/vnd.openxmlformats-officedocument.drawingml.diagramData+xml"/>
  <Override PartName="/ppt/diagrams/layout40.xml" ContentType="application/vnd.openxmlformats-officedocument.drawingml.diagramLayout+xml"/>
  <Override PartName="/ppt/diagrams/quickStyle40.xml" ContentType="application/vnd.openxmlformats-officedocument.drawingml.diagramStyle+xml"/>
  <Override PartName="/ppt/diagrams/colors40.xml" ContentType="application/vnd.openxmlformats-officedocument.drawingml.diagramColors+xml"/>
  <Override PartName="/ppt/diagrams/drawing40.xml" ContentType="application/vnd.ms-office.drawingml.diagramDrawing+xml"/>
  <Override PartName="/ppt/notesSlides/notesSlide9.xml" ContentType="application/vnd.openxmlformats-officedocument.presentationml.notesSlide+xml"/>
  <Override PartName="/ppt/diagrams/data41.xml" ContentType="application/vnd.openxmlformats-officedocument.drawingml.diagramData+xml"/>
  <Override PartName="/ppt/diagrams/layout41.xml" ContentType="application/vnd.openxmlformats-officedocument.drawingml.diagramLayout+xml"/>
  <Override PartName="/ppt/diagrams/quickStyle41.xml" ContentType="application/vnd.openxmlformats-officedocument.drawingml.diagramStyle+xml"/>
  <Override PartName="/ppt/diagrams/colors41.xml" ContentType="application/vnd.openxmlformats-officedocument.drawingml.diagramColors+xml"/>
  <Override PartName="/ppt/diagrams/drawing41.xml" ContentType="application/vnd.ms-office.drawingml.diagramDrawing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46"/>
  </p:notesMasterIdLst>
  <p:handoutMasterIdLst>
    <p:handoutMasterId r:id="rId47"/>
  </p:handoutMasterIdLst>
  <p:sldIdLst>
    <p:sldId id="285" r:id="rId2"/>
    <p:sldId id="361" r:id="rId3"/>
    <p:sldId id="362" r:id="rId4"/>
    <p:sldId id="363" r:id="rId5"/>
    <p:sldId id="364" r:id="rId6"/>
    <p:sldId id="365" r:id="rId7"/>
    <p:sldId id="366" r:id="rId8"/>
    <p:sldId id="367" r:id="rId9"/>
    <p:sldId id="368" r:id="rId10"/>
    <p:sldId id="369" r:id="rId11"/>
    <p:sldId id="370" r:id="rId12"/>
    <p:sldId id="371" r:id="rId13"/>
    <p:sldId id="372" r:id="rId14"/>
    <p:sldId id="373" r:id="rId15"/>
    <p:sldId id="374" r:id="rId16"/>
    <p:sldId id="375" r:id="rId17"/>
    <p:sldId id="376" r:id="rId18"/>
    <p:sldId id="377" r:id="rId19"/>
    <p:sldId id="378" r:id="rId20"/>
    <p:sldId id="379" r:id="rId21"/>
    <p:sldId id="380" r:id="rId22"/>
    <p:sldId id="381" r:id="rId23"/>
    <p:sldId id="382" r:id="rId24"/>
    <p:sldId id="383" r:id="rId25"/>
    <p:sldId id="384" r:id="rId26"/>
    <p:sldId id="385" r:id="rId27"/>
    <p:sldId id="386" r:id="rId28"/>
    <p:sldId id="387" r:id="rId29"/>
    <p:sldId id="388" r:id="rId30"/>
    <p:sldId id="389" r:id="rId31"/>
    <p:sldId id="390" r:id="rId32"/>
    <p:sldId id="391" r:id="rId33"/>
    <p:sldId id="392" r:id="rId34"/>
    <p:sldId id="393" r:id="rId35"/>
    <p:sldId id="394" r:id="rId36"/>
    <p:sldId id="395" r:id="rId37"/>
    <p:sldId id="396" r:id="rId38"/>
    <p:sldId id="397" r:id="rId39"/>
    <p:sldId id="398" r:id="rId40"/>
    <p:sldId id="399" r:id="rId41"/>
    <p:sldId id="400" r:id="rId42"/>
    <p:sldId id="401" r:id="rId43"/>
    <p:sldId id="402" r:id="rId44"/>
    <p:sldId id="287" r:id="rId45"/>
  </p:sldIdLst>
  <p:sldSz cx="9144000" cy="6858000" type="screen4x3"/>
  <p:notesSz cx="6669088" cy="9926638"/>
  <p:defaultTextStyle>
    <a:defPPr>
      <a:defRPr lang="sr-Latn-R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Ana Ugrina" initials="AU" lastIdx="11" clrIdx="0">
    <p:extLst>
      <p:ext uri="{19B8F6BF-5375-455C-9EA6-DF929625EA0E}">
        <p15:presenceInfo xmlns:p15="http://schemas.microsoft.com/office/powerpoint/2012/main" userId="S-1-5-21-1936105894-1765170997-2341359640-1628" providerId="AD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C6CBE"/>
    <a:srgbClr val="5C72CE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7975" autoAdjust="0"/>
    <p:restoredTop sz="94683" autoAdjust="0"/>
  </p:normalViewPr>
  <p:slideViewPr>
    <p:cSldViewPr>
      <p:cViewPr varScale="1">
        <p:scale>
          <a:sx n="116" d="100"/>
          <a:sy n="116" d="100"/>
        </p:scale>
        <p:origin x="630" y="10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commentAuthors" Target="commentAuthors.xml"/><Relationship Id="rId8" Type="http://schemas.openxmlformats.org/officeDocument/2006/relationships/slide" Target="slides/slide7.xml"/><Relationship Id="rId51" Type="http://schemas.openxmlformats.org/officeDocument/2006/relationships/theme" Target="theme/theme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notesMaster" Target="notesMasters/notesMaster1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/Relationships>
</file>

<file path=ppt/diagrams/_rels/data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ata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_rels/drawing22.xml.rels><?xml version="1.0" encoding="UTF-8" standalone="yes"?>
<Relationships xmlns="http://schemas.openxmlformats.org/package/2006/relationships"><Relationship Id="rId1" Type="http://schemas.openxmlformats.org/officeDocument/2006/relationships/image" Target="../media/image12.jpeg"/></Relationships>
</file>

<file path=ppt/diagrams/_rels/drawing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18.png"/><Relationship Id="rId1" Type="http://schemas.openxmlformats.org/officeDocument/2006/relationships/image" Target="../media/image17.png"/><Relationship Id="rId4" Type="http://schemas.openxmlformats.org/officeDocument/2006/relationships/image" Target="../media/image20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8.xml><?xml version="1.0" encoding="utf-8"?>
<dgm:colorsDef xmlns:dgm="http://schemas.openxmlformats.org/drawingml/2006/diagram" xmlns:a="http://schemas.openxmlformats.org/drawingml/2006/main" uniqueId="urn:microsoft.com/office/officeart/2005/8/colors/accent1_4">
  <dgm:title val=""/>
  <dgm:desc val=""/>
  <dgm:catLst>
    <dgm:cat type="accent1" pri="11400"/>
  </dgm:catLst>
  <dgm:styleLbl name="node0">
    <dgm:fillClrLst meth="cycle">
      <a:schemeClr val="accent1">
        <a:shade val="6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cycle">
      <a:schemeClr val="accent1">
        <a:shade val="50000"/>
      </a:schemeClr>
      <a:schemeClr val="accent1">
        <a:tint val="55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/>
    <dgm:txEffectClrLst/>
  </dgm:styleLbl>
  <dgm:styleLbl name="lnNode1">
    <dgm:fillClrLst meth="cycle">
      <a:schemeClr val="accent1">
        <a:shade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cycle">
      <a:schemeClr val="accent1">
        <a:shade val="80000"/>
        <a:alpha val="50000"/>
      </a:schemeClr>
      <a:schemeClr val="accent1">
        <a:tint val="50000"/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tint val="99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 meth="cycle">
      <a:schemeClr val="accent1">
        <a:shade val="90000"/>
      </a:schemeClr>
      <a:schemeClr val="accent1">
        <a:tint val="50000"/>
      </a:schemeClr>
    </dgm:fillClrLst>
    <dgm:linClrLst meth="cycle"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shade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tint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tint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55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cycle">
      <a:schemeClr val="accent1">
        <a:shade val="50000"/>
      </a:schemeClr>
      <a:schemeClr val="accent1">
        <a:tint val="55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55000"/>
      </a:schemeClr>
    </dgm:fillClrLst>
    <dgm:linClrLst meth="repeat">
      <a:schemeClr val="accent1">
        <a:alpha val="90000"/>
        <a:tint val="55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55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55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55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2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3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6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7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9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0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DA23888B-D339-4CAC-92D9-D8DA83F3A428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055D2DE-8A53-416E-9504-38656708546D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b="1" dirty="0" err="1" smtClean="0"/>
            <a:t>Normativni</a:t>
          </a:r>
          <a:r>
            <a:rPr lang="en-GB" b="1" dirty="0" smtClean="0"/>
            <a:t> o</a:t>
          </a:r>
          <a:r>
            <a:rPr lang="hr-HR" b="1" dirty="0" err="1" smtClean="0"/>
            <a:t>kvir</a:t>
          </a:r>
          <a:r>
            <a:rPr lang="hr-HR" b="1" dirty="0" smtClean="0"/>
            <a:t> za djelovanje</a:t>
          </a:r>
          <a:r>
            <a:rPr lang="en-GB" b="1" dirty="0" smtClean="0"/>
            <a:t> </a:t>
          </a:r>
          <a:r>
            <a:rPr lang="hr-HR" b="1" dirty="0" smtClean="0"/>
            <a:t>udruga</a:t>
          </a:r>
          <a:endParaRPr lang="hr-HR" dirty="0"/>
        </a:p>
      </dgm:t>
    </dgm:pt>
    <dgm:pt modelId="{EAF6C32E-E267-43F6-BCA5-F7CDAF14433F}" type="parTrans" cxnId="{296EC3ED-9E7B-4E15-8EB8-5DB8ADE3838F}">
      <dgm:prSet/>
      <dgm:spPr/>
      <dgm:t>
        <a:bodyPr/>
        <a:lstStyle/>
        <a:p>
          <a:endParaRPr lang="hr-HR"/>
        </a:p>
      </dgm:t>
    </dgm:pt>
    <dgm:pt modelId="{91535EC0-27B2-4B61-9BF4-A52D5485C2D1}" type="sibTrans" cxnId="{296EC3ED-9E7B-4E15-8EB8-5DB8ADE3838F}">
      <dgm:prSet/>
      <dgm:spPr/>
      <dgm:t>
        <a:bodyPr/>
        <a:lstStyle/>
        <a:p>
          <a:endParaRPr lang="hr-HR"/>
        </a:p>
      </dgm:t>
    </dgm:pt>
    <dgm:pt modelId="{8B09F04E-8859-4179-B7E6-8CF163E9B42D}" type="pres">
      <dgm:prSet presAssocID="{DA23888B-D339-4CAC-92D9-D8DA83F3A42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F4A5E358-508E-49C5-8204-BD513F9760DE}" type="pres">
      <dgm:prSet presAssocID="{8055D2DE-8A53-416E-9504-38656708546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4B2B685-FBF6-45FE-A2F9-66782831D058}" type="presOf" srcId="{8055D2DE-8A53-416E-9504-38656708546D}" destId="{F4A5E358-508E-49C5-8204-BD513F9760DE}" srcOrd="0" destOrd="0" presId="urn:microsoft.com/office/officeart/2005/8/layout/vList2"/>
    <dgm:cxn modelId="{296EC3ED-9E7B-4E15-8EB8-5DB8ADE3838F}" srcId="{DA23888B-D339-4CAC-92D9-D8DA83F3A428}" destId="{8055D2DE-8A53-416E-9504-38656708546D}" srcOrd="0" destOrd="0" parTransId="{EAF6C32E-E267-43F6-BCA5-F7CDAF14433F}" sibTransId="{91535EC0-27B2-4B61-9BF4-A52D5485C2D1}"/>
    <dgm:cxn modelId="{A9F8EC62-1ADD-4FEE-83CE-D0A3E0E77F5B}" type="presOf" srcId="{DA23888B-D339-4CAC-92D9-D8DA83F3A428}" destId="{8B09F04E-8859-4179-B7E6-8CF163E9B42D}" srcOrd="0" destOrd="0" presId="urn:microsoft.com/office/officeart/2005/8/layout/vList2"/>
    <dgm:cxn modelId="{AE5CCAEC-8206-4540-A87E-B3E22DFA1DDF}" type="presParOf" srcId="{8B09F04E-8859-4179-B7E6-8CF163E9B42D}" destId="{F4A5E358-508E-49C5-8204-BD513F9760D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C136937D-5B66-4416-B4D8-79E1BD450C2B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8192445C-5958-4382-9601-A09ADB96338D}">
      <dgm:prSet/>
      <dgm:spPr/>
      <dgm:t>
        <a:bodyPr/>
        <a:lstStyle/>
        <a:p>
          <a:pPr rtl="0"/>
          <a:r>
            <a:rPr lang="en-GB" dirty="0" err="1" smtClean="0"/>
            <a:t>Specifičnosti</a:t>
          </a:r>
          <a:r>
            <a:rPr lang="en-GB" dirty="0" smtClean="0"/>
            <a:t> p</a:t>
          </a:r>
          <a:r>
            <a:rPr lang="hr-HR" dirty="0" err="1" smtClean="0"/>
            <a:t>rimjen</a:t>
          </a:r>
          <a:r>
            <a:rPr lang="en-GB" dirty="0" smtClean="0"/>
            <a:t>e</a:t>
          </a:r>
          <a:r>
            <a:rPr lang="hr-HR" dirty="0" smtClean="0"/>
            <a:t> Uredbe na </a:t>
          </a:r>
          <a:endParaRPr lang="en-GB" dirty="0" smtClean="0"/>
        </a:p>
        <a:p>
          <a:pPr rtl="0"/>
          <a:r>
            <a:rPr lang="hr-HR" dirty="0" smtClean="0"/>
            <a:t>lokalnoj i regionalnoj razini</a:t>
          </a:r>
          <a:endParaRPr lang="hr-HR" dirty="0"/>
        </a:p>
      </dgm:t>
    </dgm:pt>
    <dgm:pt modelId="{08E35073-4D1A-4F09-B154-557F8C95F1C6}" type="parTrans" cxnId="{97BB1E97-FA75-48B0-AFA4-F112BF85681C}">
      <dgm:prSet/>
      <dgm:spPr/>
      <dgm:t>
        <a:bodyPr/>
        <a:lstStyle/>
        <a:p>
          <a:endParaRPr lang="hr-HR"/>
        </a:p>
      </dgm:t>
    </dgm:pt>
    <dgm:pt modelId="{3C5271F9-6ED5-418D-84D7-CF9C18E7F163}" type="sibTrans" cxnId="{97BB1E97-FA75-48B0-AFA4-F112BF85681C}">
      <dgm:prSet/>
      <dgm:spPr/>
      <dgm:t>
        <a:bodyPr/>
        <a:lstStyle/>
        <a:p>
          <a:endParaRPr lang="hr-HR"/>
        </a:p>
      </dgm:t>
    </dgm:pt>
    <dgm:pt modelId="{D77B2512-EFBD-4DE1-A477-223352ECD45F}" type="pres">
      <dgm:prSet presAssocID="{C136937D-5B66-4416-B4D8-79E1BD450C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4B5B378-033F-4A19-A313-99CE79EF0910}" type="pres">
      <dgm:prSet presAssocID="{8192445C-5958-4382-9601-A09ADB96338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F93B551-60F1-4C10-AC7C-E0586DD75E4B}" type="presOf" srcId="{C136937D-5B66-4416-B4D8-79E1BD450C2B}" destId="{D77B2512-EFBD-4DE1-A477-223352ECD45F}" srcOrd="0" destOrd="0" presId="urn:microsoft.com/office/officeart/2005/8/layout/vList2"/>
    <dgm:cxn modelId="{97BB1E97-FA75-48B0-AFA4-F112BF85681C}" srcId="{C136937D-5B66-4416-B4D8-79E1BD450C2B}" destId="{8192445C-5958-4382-9601-A09ADB96338D}" srcOrd="0" destOrd="0" parTransId="{08E35073-4D1A-4F09-B154-557F8C95F1C6}" sibTransId="{3C5271F9-6ED5-418D-84D7-CF9C18E7F163}"/>
    <dgm:cxn modelId="{AF510B11-0635-4FA0-A54D-2EFB2E8FADE2}" type="presOf" srcId="{8192445C-5958-4382-9601-A09ADB96338D}" destId="{A4B5B378-033F-4A19-A313-99CE79EF0910}" srcOrd="0" destOrd="0" presId="urn:microsoft.com/office/officeart/2005/8/layout/vList2"/>
    <dgm:cxn modelId="{F1FC8422-9E68-4759-88FC-39D757D39FFB}" type="presParOf" srcId="{D77B2512-EFBD-4DE1-A477-223352ECD45F}" destId="{A4B5B378-033F-4A19-A313-99CE79EF091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D5B20640-DD24-4031-B926-9A0DE2080848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41B36B88-6097-4B2E-B0D0-A6ABC8793635}">
      <dgm:prSet custT="1"/>
      <dgm:spPr/>
      <dgm:t>
        <a:bodyPr/>
        <a:lstStyle/>
        <a:p>
          <a:pPr rtl="0"/>
          <a:r>
            <a:rPr lang="pl-PL" sz="2800" dirty="0" smtClean="0"/>
            <a:t>Primjena Uredbe na financiranje javnih potreba u sportu </a:t>
          </a:r>
          <a:r>
            <a:rPr lang="en-GB" sz="2800" dirty="0" smtClean="0"/>
            <a:t> II.</a:t>
          </a:r>
          <a:endParaRPr lang="hr-HR" sz="2800" dirty="0"/>
        </a:p>
      </dgm:t>
    </dgm:pt>
    <dgm:pt modelId="{34B9C9FB-ECF4-4547-B72E-F7B7B0D3FD41}" type="parTrans" cxnId="{A1F12CDA-CA46-4BE3-A01D-46F0C58347FF}">
      <dgm:prSet/>
      <dgm:spPr/>
      <dgm:t>
        <a:bodyPr/>
        <a:lstStyle/>
        <a:p>
          <a:endParaRPr lang="hr-HR"/>
        </a:p>
      </dgm:t>
    </dgm:pt>
    <dgm:pt modelId="{B1667341-04C0-4EE8-8142-9BB631265672}" type="sibTrans" cxnId="{A1F12CDA-CA46-4BE3-A01D-46F0C58347FF}">
      <dgm:prSet/>
      <dgm:spPr/>
      <dgm:t>
        <a:bodyPr/>
        <a:lstStyle/>
        <a:p>
          <a:endParaRPr lang="hr-HR"/>
        </a:p>
      </dgm:t>
    </dgm:pt>
    <dgm:pt modelId="{BE669521-2E40-46C0-A650-9653F605406E}" type="pres">
      <dgm:prSet presAssocID="{D5B20640-DD24-4031-B926-9A0DE2080848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3415D43-44E4-45B7-B54D-9D4E0F5880BF}" type="pres">
      <dgm:prSet presAssocID="{41B36B88-6097-4B2E-B0D0-A6ABC8793635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A4459583-A3BF-4855-8328-59560A97D295}" type="presOf" srcId="{41B36B88-6097-4B2E-B0D0-A6ABC8793635}" destId="{E3415D43-44E4-45B7-B54D-9D4E0F5880BF}" srcOrd="0" destOrd="0" presId="urn:microsoft.com/office/officeart/2005/8/layout/vList2"/>
    <dgm:cxn modelId="{A1F12CDA-CA46-4BE3-A01D-46F0C58347FF}" srcId="{D5B20640-DD24-4031-B926-9A0DE2080848}" destId="{41B36B88-6097-4B2E-B0D0-A6ABC8793635}" srcOrd="0" destOrd="0" parTransId="{34B9C9FB-ECF4-4547-B72E-F7B7B0D3FD41}" sibTransId="{B1667341-04C0-4EE8-8142-9BB631265672}"/>
    <dgm:cxn modelId="{760C3353-9004-49A1-A6BB-83DFC6B6DB8D}" type="presOf" srcId="{D5B20640-DD24-4031-B926-9A0DE2080848}" destId="{BE669521-2E40-46C0-A650-9653F605406E}" srcOrd="0" destOrd="0" presId="urn:microsoft.com/office/officeart/2005/8/layout/vList2"/>
    <dgm:cxn modelId="{2FBA8093-5E8F-4F23-B700-F156FB188A86}" type="presParOf" srcId="{BE669521-2E40-46C0-A650-9653F605406E}" destId="{E3415D43-44E4-45B7-B54D-9D4E0F5880B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9CA0CA61-1DFC-41A2-8A05-FA7829A04C1B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98E2F1F2-63D1-419B-9B3C-F6FDA45AFCF9}">
      <dgm:prSet/>
      <dgm:spPr/>
      <dgm:t>
        <a:bodyPr/>
        <a:lstStyle/>
        <a:p>
          <a:pPr rtl="0"/>
          <a:r>
            <a:rPr lang="pl-PL" dirty="0" smtClean="0"/>
            <a:t>Primjena Uredbe na financiranje javnih potreba u sportu na lokalnoj razini</a:t>
          </a:r>
          <a:r>
            <a:rPr lang="en-GB" dirty="0" smtClean="0"/>
            <a:t> I.</a:t>
          </a:r>
          <a:endParaRPr lang="hr-HR" dirty="0"/>
        </a:p>
      </dgm:t>
    </dgm:pt>
    <dgm:pt modelId="{EE7E6D03-A921-46D4-96DC-8E61156A61E8}" type="parTrans" cxnId="{F2CC42CF-875A-446F-A133-72EACF53AFB9}">
      <dgm:prSet/>
      <dgm:spPr/>
      <dgm:t>
        <a:bodyPr/>
        <a:lstStyle/>
        <a:p>
          <a:endParaRPr lang="hr-HR"/>
        </a:p>
      </dgm:t>
    </dgm:pt>
    <dgm:pt modelId="{B13B41F0-49BC-46A8-9BFB-5B2466C190C2}" type="sibTrans" cxnId="{F2CC42CF-875A-446F-A133-72EACF53AFB9}">
      <dgm:prSet/>
      <dgm:spPr/>
      <dgm:t>
        <a:bodyPr/>
        <a:lstStyle/>
        <a:p>
          <a:endParaRPr lang="hr-HR"/>
        </a:p>
      </dgm:t>
    </dgm:pt>
    <dgm:pt modelId="{89826FC5-896B-452B-8F97-6AC5926ADFE6}" type="pres">
      <dgm:prSet presAssocID="{9CA0CA61-1DFC-41A2-8A05-FA7829A04C1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37133B1-AC86-40A3-8E60-D9A23F1AA9AF}" type="pres">
      <dgm:prSet presAssocID="{98E2F1F2-63D1-419B-9B3C-F6FDA45AFCF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2CC42CF-875A-446F-A133-72EACF53AFB9}" srcId="{9CA0CA61-1DFC-41A2-8A05-FA7829A04C1B}" destId="{98E2F1F2-63D1-419B-9B3C-F6FDA45AFCF9}" srcOrd="0" destOrd="0" parTransId="{EE7E6D03-A921-46D4-96DC-8E61156A61E8}" sibTransId="{B13B41F0-49BC-46A8-9BFB-5B2466C190C2}"/>
    <dgm:cxn modelId="{F5AE5E57-9E03-4DBF-A2B8-BC3703C7108E}" type="presOf" srcId="{98E2F1F2-63D1-419B-9B3C-F6FDA45AFCF9}" destId="{A37133B1-AC86-40A3-8E60-D9A23F1AA9AF}" srcOrd="0" destOrd="0" presId="urn:microsoft.com/office/officeart/2005/8/layout/vList2"/>
    <dgm:cxn modelId="{A52145F1-E41B-4861-915D-1ADEA47ADB62}" type="presOf" srcId="{9CA0CA61-1DFC-41A2-8A05-FA7829A04C1B}" destId="{89826FC5-896B-452B-8F97-6AC5926ADFE6}" srcOrd="0" destOrd="0" presId="urn:microsoft.com/office/officeart/2005/8/layout/vList2"/>
    <dgm:cxn modelId="{F9AA1E46-AFEC-4286-808A-1C23B3F57B17}" type="presParOf" srcId="{89826FC5-896B-452B-8F97-6AC5926ADFE6}" destId="{A37133B1-AC86-40A3-8E60-D9A23F1AA9A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1B932DA-E477-4DD1-A403-BB4D9894BE0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hr-HR"/>
        </a:p>
      </dgm:t>
    </dgm:pt>
    <dgm:pt modelId="{53D2B2AD-B14D-4CA7-86CB-27C99BF2F726}">
      <dgm:prSet/>
      <dgm:spPr/>
      <dgm:t>
        <a:bodyPr/>
        <a:lstStyle/>
        <a:p>
          <a:pPr rtl="0"/>
          <a:r>
            <a:rPr lang="hr-HR" dirty="0" smtClean="0"/>
            <a:t>Primjena Uredbe na financiranje javnih potreba u sportu na lokalnoj razini</a:t>
          </a:r>
          <a:r>
            <a:rPr lang="en-GB" dirty="0" smtClean="0"/>
            <a:t> II.</a:t>
          </a:r>
          <a:endParaRPr lang="hr-HR" dirty="0"/>
        </a:p>
      </dgm:t>
    </dgm:pt>
    <dgm:pt modelId="{82CE1904-DD59-4DD4-8B0B-F8D2D82A9D7B}" type="parTrans" cxnId="{9F769E50-5296-43E9-8A83-D2C345299C71}">
      <dgm:prSet/>
      <dgm:spPr/>
      <dgm:t>
        <a:bodyPr/>
        <a:lstStyle/>
        <a:p>
          <a:endParaRPr lang="hr-HR"/>
        </a:p>
      </dgm:t>
    </dgm:pt>
    <dgm:pt modelId="{43BD3D82-D487-4E80-94F1-6A0BEE33870E}" type="sibTrans" cxnId="{9F769E50-5296-43E9-8A83-D2C345299C71}">
      <dgm:prSet/>
      <dgm:spPr/>
      <dgm:t>
        <a:bodyPr/>
        <a:lstStyle/>
        <a:p>
          <a:endParaRPr lang="hr-HR"/>
        </a:p>
      </dgm:t>
    </dgm:pt>
    <dgm:pt modelId="{A7F7CCD4-508C-49A2-B9E5-49D503D8BD2C}" type="pres">
      <dgm:prSet presAssocID="{A1B932DA-E477-4DD1-A403-BB4D9894BE0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DA779EC-E89D-401D-A0CF-061E1C8A82F1}" type="pres">
      <dgm:prSet presAssocID="{53D2B2AD-B14D-4CA7-86CB-27C99BF2F726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F769E50-5296-43E9-8A83-D2C345299C71}" srcId="{A1B932DA-E477-4DD1-A403-BB4D9894BE09}" destId="{53D2B2AD-B14D-4CA7-86CB-27C99BF2F726}" srcOrd="0" destOrd="0" parTransId="{82CE1904-DD59-4DD4-8B0B-F8D2D82A9D7B}" sibTransId="{43BD3D82-D487-4E80-94F1-6A0BEE33870E}"/>
    <dgm:cxn modelId="{4DFCAA9A-2270-496B-AFD3-77C238BB22F9}" type="presOf" srcId="{A1B932DA-E477-4DD1-A403-BB4D9894BE09}" destId="{A7F7CCD4-508C-49A2-B9E5-49D503D8BD2C}" srcOrd="0" destOrd="0" presId="urn:microsoft.com/office/officeart/2005/8/layout/vList2"/>
    <dgm:cxn modelId="{BF8E836E-E175-43C2-965F-0E0EFED1351D}" type="presOf" srcId="{53D2B2AD-B14D-4CA7-86CB-27C99BF2F726}" destId="{8DA779EC-E89D-401D-A0CF-061E1C8A82F1}" srcOrd="0" destOrd="0" presId="urn:microsoft.com/office/officeart/2005/8/layout/vList2"/>
    <dgm:cxn modelId="{01141A67-9CB9-4A24-913A-AD23BEB24713}" type="presParOf" srcId="{A7F7CCD4-508C-49A2-B9E5-49D503D8BD2C}" destId="{8DA779EC-E89D-401D-A0CF-061E1C8A82F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14.xml><?xml version="1.0" encoding="utf-8"?>
<dgm:dataModel xmlns:dgm="http://schemas.openxmlformats.org/drawingml/2006/diagram" xmlns:a="http://schemas.openxmlformats.org/drawingml/2006/main">
  <dgm:ptLst>
    <dgm:pt modelId="{9B4D2CD6-0C23-472F-AEBB-67A7519FA8E0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hr-HR"/>
        </a:p>
      </dgm:t>
    </dgm:pt>
    <dgm:pt modelId="{CAC9D85F-3CCC-4EE7-A862-8492986E2AE4}">
      <dgm:prSet/>
      <dgm:spPr/>
      <dgm:t>
        <a:bodyPr/>
        <a:lstStyle/>
        <a:p>
          <a:pPr rtl="0"/>
          <a:r>
            <a:rPr lang="hr-HR" smtClean="0"/>
            <a:t>Primjena Uredbe na financiranje </a:t>
          </a:r>
          <a:r>
            <a:rPr lang="en-GB" smtClean="0"/>
            <a:t/>
          </a:r>
          <a:br>
            <a:rPr lang="en-GB" smtClean="0"/>
          </a:br>
          <a:r>
            <a:rPr lang="hr-HR" smtClean="0"/>
            <a:t>javnih potreba u tehničkoj kulturi</a:t>
          </a:r>
          <a:endParaRPr lang="hr-HR"/>
        </a:p>
      </dgm:t>
    </dgm:pt>
    <dgm:pt modelId="{33377C8A-F226-48EB-A46A-B00A4A22BCB4}" type="parTrans" cxnId="{733BD733-2FDD-4DC7-A77B-B41E96F8B492}">
      <dgm:prSet/>
      <dgm:spPr/>
      <dgm:t>
        <a:bodyPr/>
        <a:lstStyle/>
        <a:p>
          <a:endParaRPr lang="hr-HR"/>
        </a:p>
      </dgm:t>
    </dgm:pt>
    <dgm:pt modelId="{679EBF63-0AB2-4655-85BD-926E72497AFD}" type="sibTrans" cxnId="{733BD733-2FDD-4DC7-A77B-B41E96F8B492}">
      <dgm:prSet/>
      <dgm:spPr/>
      <dgm:t>
        <a:bodyPr/>
        <a:lstStyle/>
        <a:p>
          <a:endParaRPr lang="hr-HR"/>
        </a:p>
      </dgm:t>
    </dgm:pt>
    <dgm:pt modelId="{FCCDA303-C5B9-4732-9C98-D9CA77380AD5}" type="pres">
      <dgm:prSet presAssocID="{9B4D2CD6-0C23-472F-AEBB-67A7519FA8E0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26DA43B-B2A6-4307-8134-9FB877F9B19D}" type="pres">
      <dgm:prSet presAssocID="{CAC9D85F-3CCC-4EE7-A862-8492986E2AE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33BD733-2FDD-4DC7-A77B-B41E96F8B492}" srcId="{9B4D2CD6-0C23-472F-AEBB-67A7519FA8E0}" destId="{CAC9D85F-3CCC-4EE7-A862-8492986E2AE4}" srcOrd="0" destOrd="0" parTransId="{33377C8A-F226-48EB-A46A-B00A4A22BCB4}" sibTransId="{679EBF63-0AB2-4655-85BD-926E72497AFD}"/>
    <dgm:cxn modelId="{1ABE17B2-84F2-4B5D-8E3B-75C369BE3DCA}" type="presOf" srcId="{9B4D2CD6-0C23-472F-AEBB-67A7519FA8E0}" destId="{FCCDA303-C5B9-4732-9C98-D9CA77380AD5}" srcOrd="0" destOrd="0" presId="urn:microsoft.com/office/officeart/2005/8/layout/vList2"/>
    <dgm:cxn modelId="{6179B681-7203-4917-B132-843C7953794C}" type="presOf" srcId="{CAC9D85F-3CCC-4EE7-A862-8492986E2AE4}" destId="{B26DA43B-B2A6-4307-8134-9FB877F9B19D}" srcOrd="0" destOrd="0" presId="urn:microsoft.com/office/officeart/2005/8/layout/vList2"/>
    <dgm:cxn modelId="{8FE8004D-A61F-40BE-8876-FEA191965EAB}" type="presParOf" srcId="{FCCDA303-C5B9-4732-9C98-D9CA77380AD5}" destId="{B26DA43B-B2A6-4307-8134-9FB877F9B19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5.xml><?xml version="1.0" encoding="utf-8"?>
<dgm:dataModel xmlns:dgm="http://schemas.openxmlformats.org/drawingml/2006/diagram" xmlns:a="http://schemas.openxmlformats.org/drawingml/2006/main">
  <dgm:ptLst>
    <dgm:pt modelId="{38AF3937-4249-4299-9698-5C7C868C5EE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059BA09-CFEF-40E4-8D2D-BE997C4DB759}">
      <dgm:prSet custT="1"/>
      <dgm:spPr>
        <a:solidFill>
          <a:srgbClr val="0070C0"/>
        </a:solidFill>
      </dgm:spPr>
      <dgm:t>
        <a:bodyPr/>
        <a:lstStyle/>
        <a:p>
          <a:pPr rtl="0">
            <a:spcAft>
              <a:spcPts val="0"/>
            </a:spcAft>
          </a:pPr>
          <a:r>
            <a:rPr lang="hr-HR" sz="2400" b="0" noProof="0" dirty="0" smtClean="0">
              <a:solidFill>
                <a:schemeClr val="bg1"/>
              </a:solidFill>
              <a:latin typeface="+mj-lt"/>
            </a:rPr>
            <a:t>Uredba se na odgovarajući način </a:t>
          </a:r>
          <a:endParaRPr lang="en-GB" sz="2400" b="0" noProof="0" dirty="0" smtClean="0">
            <a:solidFill>
              <a:schemeClr val="bg1"/>
            </a:solidFill>
            <a:latin typeface="+mj-lt"/>
          </a:endParaRPr>
        </a:p>
        <a:p>
          <a:pPr rtl="0">
            <a:spcAft>
              <a:spcPts val="0"/>
            </a:spcAft>
          </a:pPr>
          <a:r>
            <a:rPr lang="hr-HR" sz="2400" b="0" noProof="0" dirty="0" smtClean="0">
              <a:solidFill>
                <a:schemeClr val="bg1"/>
              </a:solidFill>
              <a:latin typeface="+mj-lt"/>
            </a:rPr>
            <a:t>primjenjuje i na sponzorstva i donacije </a:t>
          </a:r>
        </a:p>
        <a:p>
          <a:pPr rtl="0">
            <a:spcAft>
              <a:spcPts val="0"/>
            </a:spcAft>
          </a:pPr>
          <a:r>
            <a:rPr lang="hr-HR" sz="2400" b="0" noProof="0" dirty="0" smtClean="0">
              <a:solidFill>
                <a:schemeClr val="bg1"/>
              </a:solidFill>
              <a:latin typeface="+mj-lt"/>
            </a:rPr>
            <a:t>javnih trgovačkih društava</a:t>
          </a:r>
          <a:endParaRPr lang="hr-HR" sz="2400" b="0" noProof="0" dirty="0">
            <a:solidFill>
              <a:schemeClr val="bg1"/>
            </a:solidFill>
            <a:latin typeface="+mj-lt"/>
          </a:endParaRPr>
        </a:p>
      </dgm:t>
    </dgm:pt>
    <dgm:pt modelId="{01A00348-CB45-4229-ADD4-52821EEEE0F3}" type="parTrans" cxnId="{42DB38A5-EAF0-4946-81CF-DFCB81EED3E8}">
      <dgm:prSet/>
      <dgm:spPr/>
      <dgm:t>
        <a:bodyPr/>
        <a:lstStyle/>
        <a:p>
          <a:endParaRPr lang="hr-HR"/>
        </a:p>
      </dgm:t>
    </dgm:pt>
    <dgm:pt modelId="{43E5D778-CE26-4348-A2B0-F979C9F05209}" type="sibTrans" cxnId="{42DB38A5-EAF0-4946-81CF-DFCB81EED3E8}">
      <dgm:prSet/>
      <dgm:spPr/>
      <dgm:t>
        <a:bodyPr/>
        <a:lstStyle/>
        <a:p>
          <a:endParaRPr lang="hr-HR"/>
        </a:p>
      </dgm:t>
    </dgm:pt>
    <dgm:pt modelId="{3FA1E143-A63C-49F3-882C-87F196F6B17C}" type="pres">
      <dgm:prSet presAssocID="{38AF3937-4249-4299-9698-5C7C868C5EE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A181BB26-D39B-45B0-BF11-7B01F39777F2}" type="pres">
      <dgm:prSet presAssocID="{A059BA09-CFEF-40E4-8D2D-BE997C4DB759}" presName="parentText" presStyleLbl="node1" presStyleIdx="0" presStyleCnt="1" custScaleX="100000" custScaleY="282929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9B2FFE1-51F5-4544-9EB5-53BFBD4B82F4}" type="presOf" srcId="{A059BA09-CFEF-40E4-8D2D-BE997C4DB759}" destId="{A181BB26-D39B-45B0-BF11-7B01F39777F2}" srcOrd="0" destOrd="0" presId="urn:microsoft.com/office/officeart/2005/8/layout/vList2"/>
    <dgm:cxn modelId="{42DB38A5-EAF0-4946-81CF-DFCB81EED3E8}" srcId="{38AF3937-4249-4299-9698-5C7C868C5EEF}" destId="{A059BA09-CFEF-40E4-8D2D-BE997C4DB759}" srcOrd="0" destOrd="0" parTransId="{01A00348-CB45-4229-ADD4-52821EEEE0F3}" sibTransId="{43E5D778-CE26-4348-A2B0-F979C9F05209}"/>
    <dgm:cxn modelId="{F77CEAE1-314A-4500-B2DB-3ECD52F11019}" type="presOf" srcId="{38AF3937-4249-4299-9698-5C7C868C5EEF}" destId="{3FA1E143-A63C-49F3-882C-87F196F6B17C}" srcOrd="0" destOrd="0" presId="urn:microsoft.com/office/officeart/2005/8/layout/vList2"/>
    <dgm:cxn modelId="{30D5DD6D-1AF3-4262-9B98-4A5667A19497}" type="presParOf" srcId="{3FA1E143-A63C-49F3-882C-87F196F6B17C}" destId="{A181BB26-D39B-45B0-BF11-7B01F39777F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6.xml><?xml version="1.0" encoding="utf-8"?>
<dgm:dataModel xmlns:dgm="http://schemas.openxmlformats.org/drawingml/2006/diagram" xmlns:a="http://schemas.openxmlformats.org/drawingml/2006/main">
  <dgm:ptLst>
    <dgm:pt modelId="{CDB2E809-F1F6-4D32-B127-9266D7A5D43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ADDDCB2-47D1-490B-95D9-26DFB5811266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it-IT" dirty="0" smtClean="0"/>
            <a:t>Osnovni standardi financiranja programa i/ili projekata udruga</a:t>
          </a:r>
          <a:endParaRPr lang="hr-HR" dirty="0"/>
        </a:p>
      </dgm:t>
    </dgm:pt>
    <dgm:pt modelId="{15CD3C6D-7227-4E18-A490-181F967EE91B}" type="parTrans" cxnId="{FD87985F-71C5-4193-BDC0-B8C5AE86FAEA}">
      <dgm:prSet/>
      <dgm:spPr/>
      <dgm:t>
        <a:bodyPr/>
        <a:lstStyle/>
        <a:p>
          <a:endParaRPr lang="hr-HR"/>
        </a:p>
      </dgm:t>
    </dgm:pt>
    <dgm:pt modelId="{81416FEA-6936-4411-8BFB-7290F76A5D0B}" type="sibTrans" cxnId="{FD87985F-71C5-4193-BDC0-B8C5AE86FAEA}">
      <dgm:prSet/>
      <dgm:spPr/>
      <dgm:t>
        <a:bodyPr/>
        <a:lstStyle/>
        <a:p>
          <a:endParaRPr lang="hr-HR"/>
        </a:p>
      </dgm:t>
    </dgm:pt>
    <dgm:pt modelId="{81125C09-1D62-48B6-BF23-650A8CE7B9DE}" type="pres">
      <dgm:prSet presAssocID="{CDB2E809-F1F6-4D32-B127-9266D7A5D43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7D5A61C-6935-44BA-B99C-762ED26DD293}" type="pres">
      <dgm:prSet presAssocID="{6ADDDCB2-47D1-490B-95D9-26DFB5811266}" presName="parentText" presStyleLbl="node1" presStyleIdx="0" presStyleCnt="1" custScaleY="15351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08032FB-C943-426E-8A20-D8204E13C5E6}" type="presOf" srcId="{CDB2E809-F1F6-4D32-B127-9266D7A5D43A}" destId="{81125C09-1D62-48B6-BF23-650A8CE7B9DE}" srcOrd="0" destOrd="0" presId="urn:microsoft.com/office/officeart/2005/8/layout/vList2"/>
    <dgm:cxn modelId="{FD87985F-71C5-4193-BDC0-B8C5AE86FAEA}" srcId="{CDB2E809-F1F6-4D32-B127-9266D7A5D43A}" destId="{6ADDDCB2-47D1-490B-95D9-26DFB5811266}" srcOrd="0" destOrd="0" parTransId="{15CD3C6D-7227-4E18-A490-181F967EE91B}" sibTransId="{81416FEA-6936-4411-8BFB-7290F76A5D0B}"/>
    <dgm:cxn modelId="{E03001CA-C79E-40A1-B004-4946E4C16976}" type="presOf" srcId="{6ADDDCB2-47D1-490B-95D9-26DFB5811266}" destId="{67D5A61C-6935-44BA-B99C-762ED26DD293}" srcOrd="0" destOrd="0" presId="urn:microsoft.com/office/officeart/2005/8/layout/vList2"/>
    <dgm:cxn modelId="{AE85407E-DD10-43B7-8FB8-5DA18FAC822F}" type="presParOf" srcId="{81125C09-1D62-48B6-BF23-650A8CE7B9DE}" destId="{67D5A61C-6935-44BA-B99C-762ED26DD293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7.xml><?xml version="1.0" encoding="utf-8"?>
<dgm:dataModel xmlns:dgm="http://schemas.openxmlformats.org/drawingml/2006/diagram" xmlns:a="http://schemas.openxmlformats.org/drawingml/2006/main">
  <dgm:ptLst>
    <dgm:pt modelId="{9B0FF365-E528-4DE8-A446-74E5A41CA35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9BC197F7-31D0-488E-B598-952CDB5158DD}">
      <dgm:prSet/>
      <dgm:spPr>
        <a:solidFill>
          <a:schemeClr val="accent2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smtClean="0"/>
            <a:t>A) O</a:t>
          </a:r>
          <a:r>
            <a:rPr lang="hr-HR" dirty="0" err="1" smtClean="0"/>
            <a:t>snovni</a:t>
          </a:r>
          <a:r>
            <a:rPr lang="hr-HR" dirty="0" smtClean="0"/>
            <a:t> standardi planiranja financiranja</a:t>
          </a:r>
          <a:endParaRPr lang="hr-HR" dirty="0"/>
        </a:p>
      </dgm:t>
    </dgm:pt>
    <dgm:pt modelId="{418E7E1D-AE0E-4A5C-A079-E53FE3A43C51}" type="parTrans" cxnId="{A6D923C9-5684-4647-BE7F-9CC195BEB708}">
      <dgm:prSet/>
      <dgm:spPr/>
      <dgm:t>
        <a:bodyPr/>
        <a:lstStyle/>
        <a:p>
          <a:endParaRPr lang="hr-HR"/>
        </a:p>
      </dgm:t>
    </dgm:pt>
    <dgm:pt modelId="{FAB44455-7232-4292-AB03-2B6034B8BAD7}" type="sibTrans" cxnId="{A6D923C9-5684-4647-BE7F-9CC195BEB708}">
      <dgm:prSet/>
      <dgm:spPr/>
      <dgm:t>
        <a:bodyPr/>
        <a:lstStyle/>
        <a:p>
          <a:endParaRPr lang="hr-HR"/>
        </a:p>
      </dgm:t>
    </dgm:pt>
    <dgm:pt modelId="{648A2763-A1AA-40DF-B284-A453EFD02F1A}" type="pres">
      <dgm:prSet presAssocID="{9B0FF365-E528-4DE8-A446-74E5A41CA35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AE3EBCF-8B16-4CE1-9574-6C16A42FDBFD}" type="pres">
      <dgm:prSet presAssocID="{9BC197F7-31D0-488E-B598-952CDB5158DD}" presName="parentText" presStyleLbl="node1" presStyleIdx="0" presStyleCnt="1" custScaleY="43941" custLinFactNeighborY="-1540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474238-8C67-4532-A8A3-50FFBA37DE9A}" type="presOf" srcId="{9BC197F7-31D0-488E-B598-952CDB5158DD}" destId="{1AE3EBCF-8B16-4CE1-9574-6C16A42FDBFD}" srcOrd="0" destOrd="0" presId="urn:microsoft.com/office/officeart/2005/8/layout/vList2"/>
    <dgm:cxn modelId="{A6D923C9-5684-4647-BE7F-9CC195BEB708}" srcId="{9B0FF365-E528-4DE8-A446-74E5A41CA355}" destId="{9BC197F7-31D0-488E-B598-952CDB5158DD}" srcOrd="0" destOrd="0" parTransId="{418E7E1D-AE0E-4A5C-A079-E53FE3A43C51}" sibTransId="{FAB44455-7232-4292-AB03-2B6034B8BAD7}"/>
    <dgm:cxn modelId="{26A4E5A5-4D8F-43C9-A433-F54FAE5A0E7B}" type="presOf" srcId="{9B0FF365-E528-4DE8-A446-74E5A41CA355}" destId="{648A2763-A1AA-40DF-B284-A453EFD02F1A}" srcOrd="0" destOrd="0" presId="urn:microsoft.com/office/officeart/2005/8/layout/vList2"/>
    <dgm:cxn modelId="{13C73D09-86F7-4D53-8EFF-C6568192AA30}" type="presParOf" srcId="{648A2763-A1AA-40DF-B284-A453EFD02F1A}" destId="{1AE3EBCF-8B16-4CE1-9574-6C16A42FDBFD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8.xml><?xml version="1.0" encoding="utf-8"?>
<dgm:dataModel xmlns:dgm="http://schemas.openxmlformats.org/drawingml/2006/diagram" xmlns:a="http://schemas.openxmlformats.org/drawingml/2006/main">
  <dgm:ptLst>
    <dgm:pt modelId="{09B94168-721B-47DA-864F-CC39721DC005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28D4F15-390F-4230-9981-9D2484F8F5A9}">
      <dgm:prSet/>
      <dgm:spPr>
        <a:solidFill>
          <a:schemeClr val="accent2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dirty="0" smtClean="0"/>
            <a:t>B) osnovni standardi provedbe financiranja</a:t>
          </a:r>
          <a:endParaRPr lang="hr-HR" dirty="0"/>
        </a:p>
      </dgm:t>
    </dgm:pt>
    <dgm:pt modelId="{B1073465-4898-4921-8B9A-CD39B95D804B}" type="parTrans" cxnId="{5A152CD1-B24F-4FBE-8738-7D9F52C5A853}">
      <dgm:prSet/>
      <dgm:spPr/>
      <dgm:t>
        <a:bodyPr/>
        <a:lstStyle/>
        <a:p>
          <a:endParaRPr lang="hr-HR"/>
        </a:p>
      </dgm:t>
    </dgm:pt>
    <dgm:pt modelId="{894B998F-734A-4316-A200-C15248BBE42F}" type="sibTrans" cxnId="{5A152CD1-B24F-4FBE-8738-7D9F52C5A853}">
      <dgm:prSet/>
      <dgm:spPr/>
      <dgm:t>
        <a:bodyPr/>
        <a:lstStyle/>
        <a:p>
          <a:endParaRPr lang="hr-HR"/>
        </a:p>
      </dgm:t>
    </dgm:pt>
    <dgm:pt modelId="{F08300EB-548F-49FE-A5EC-61943A0DD98E}" type="pres">
      <dgm:prSet presAssocID="{09B94168-721B-47DA-864F-CC39721DC005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6E4CA21-FA09-4D7F-98E1-BD93612738BC}" type="pres">
      <dgm:prSet presAssocID="{028D4F15-390F-4230-9981-9D2484F8F5A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081A48-3656-40AB-8930-08D0725376FE}" type="presOf" srcId="{09B94168-721B-47DA-864F-CC39721DC005}" destId="{F08300EB-548F-49FE-A5EC-61943A0DD98E}" srcOrd="0" destOrd="0" presId="urn:microsoft.com/office/officeart/2005/8/layout/vList2"/>
    <dgm:cxn modelId="{FBADD77B-0833-423F-91C5-3C807059E517}" type="presOf" srcId="{028D4F15-390F-4230-9981-9D2484F8F5A9}" destId="{E6E4CA21-FA09-4D7F-98E1-BD93612738BC}" srcOrd="0" destOrd="0" presId="urn:microsoft.com/office/officeart/2005/8/layout/vList2"/>
    <dgm:cxn modelId="{5A152CD1-B24F-4FBE-8738-7D9F52C5A853}" srcId="{09B94168-721B-47DA-864F-CC39721DC005}" destId="{028D4F15-390F-4230-9981-9D2484F8F5A9}" srcOrd="0" destOrd="0" parTransId="{B1073465-4898-4921-8B9A-CD39B95D804B}" sibTransId="{894B998F-734A-4316-A200-C15248BBE42F}"/>
    <dgm:cxn modelId="{4FCDF114-FB03-48FC-967F-DF7BB5A3F25D}" type="presParOf" srcId="{F08300EB-548F-49FE-A5EC-61943A0DD98E}" destId="{E6E4CA21-FA09-4D7F-98E1-BD93612738B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19.xml><?xml version="1.0" encoding="utf-8"?>
<dgm:dataModel xmlns:dgm="http://schemas.openxmlformats.org/drawingml/2006/diagram" xmlns:a="http://schemas.openxmlformats.org/drawingml/2006/main">
  <dgm:ptLst>
    <dgm:pt modelId="{6B1A59A3-4541-40D8-ABFE-7C904FA9CA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6DED838-9BEA-4E43-BE20-AD6B3099559B}">
      <dgm:prSet/>
      <dgm:spPr>
        <a:solidFill>
          <a:schemeClr val="accent2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dirty="0" smtClean="0"/>
            <a:t>C) Osnovni standardi </a:t>
          </a:r>
          <a:r>
            <a:rPr lang="hr-HR" dirty="0" smtClean="0"/>
            <a:t>praćenja i vrednovanja financiranja te izvještavanje</a:t>
          </a:r>
        </a:p>
      </dgm:t>
    </dgm:pt>
    <dgm:pt modelId="{ECE24899-2B34-467C-87FF-12602C4FC349}" type="parTrans" cxnId="{7430C347-F33E-4CF6-B8A4-26FD7B81878B}">
      <dgm:prSet/>
      <dgm:spPr/>
      <dgm:t>
        <a:bodyPr/>
        <a:lstStyle/>
        <a:p>
          <a:endParaRPr lang="hr-HR"/>
        </a:p>
      </dgm:t>
    </dgm:pt>
    <dgm:pt modelId="{C0D6D748-87F8-4A54-A3AE-B865241295C3}" type="sibTrans" cxnId="{7430C347-F33E-4CF6-B8A4-26FD7B81878B}">
      <dgm:prSet/>
      <dgm:spPr/>
      <dgm:t>
        <a:bodyPr/>
        <a:lstStyle/>
        <a:p>
          <a:endParaRPr lang="hr-HR"/>
        </a:p>
      </dgm:t>
    </dgm:pt>
    <dgm:pt modelId="{8B39D7AF-7E2F-4316-A0DD-D7E1C0B051B8}" type="pres">
      <dgm:prSet presAssocID="{6B1A59A3-4541-40D8-ABFE-7C904FA9C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6A3EBC3-9E59-4B7A-9254-8CC286983032}" type="pres">
      <dgm:prSet presAssocID="{56DED838-9BEA-4E43-BE20-AD6B309955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EC0DD1D-BAAC-40D8-8FEB-797A384E62AF}" type="presOf" srcId="{56DED838-9BEA-4E43-BE20-AD6B3099559B}" destId="{56A3EBC3-9E59-4B7A-9254-8CC286983032}" srcOrd="0" destOrd="0" presId="urn:microsoft.com/office/officeart/2005/8/layout/vList2"/>
    <dgm:cxn modelId="{CB650B26-56B5-4422-927B-B030B155204C}" type="presOf" srcId="{6B1A59A3-4541-40D8-ABFE-7C904FA9CA03}" destId="{8B39D7AF-7E2F-4316-A0DD-D7E1C0B051B8}" srcOrd="0" destOrd="0" presId="urn:microsoft.com/office/officeart/2005/8/layout/vList2"/>
    <dgm:cxn modelId="{7430C347-F33E-4CF6-B8A4-26FD7B81878B}" srcId="{6B1A59A3-4541-40D8-ABFE-7C904FA9CA03}" destId="{56DED838-9BEA-4E43-BE20-AD6B3099559B}" srcOrd="0" destOrd="0" parTransId="{ECE24899-2B34-467C-87FF-12602C4FC349}" sibTransId="{C0D6D748-87F8-4A54-A3AE-B865241295C3}"/>
    <dgm:cxn modelId="{E20F53B9-D107-47D4-B957-8C534343811C}" type="presParOf" srcId="{8B39D7AF-7E2F-4316-A0DD-D7E1C0B051B8}" destId="{56A3EBC3-9E59-4B7A-9254-8CC286983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917CAEE-2C0A-4ADB-B715-E6A9719C763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EE2A1DF-F2C4-42B3-9F17-1F233FE59573}">
      <dgm:prSet custT="1"/>
      <dgm:spPr/>
      <dgm:t>
        <a:bodyPr/>
        <a:lstStyle/>
        <a:p>
          <a:pPr rtl="0"/>
          <a:r>
            <a:rPr lang="en-GB" sz="3200" dirty="0" err="1" smtClean="0"/>
            <a:t>Izdvajanja</a:t>
          </a:r>
          <a:r>
            <a:rPr lang="en-GB" sz="3200" dirty="0" smtClean="0"/>
            <a:t> </a:t>
          </a:r>
          <a:r>
            <a:rPr lang="en-GB" sz="3200" dirty="0" err="1" smtClean="0"/>
            <a:t>iz</a:t>
          </a:r>
          <a:r>
            <a:rPr lang="en-GB" sz="3200" dirty="0" smtClean="0"/>
            <a:t> </a:t>
          </a:r>
          <a:r>
            <a:rPr lang="en-GB" sz="3200" dirty="0" err="1" smtClean="0"/>
            <a:t>javnih</a:t>
          </a:r>
          <a:r>
            <a:rPr lang="en-GB" sz="3200" dirty="0" smtClean="0"/>
            <a:t> </a:t>
          </a:r>
          <a:r>
            <a:rPr lang="en-GB" sz="3200" dirty="0" err="1" smtClean="0"/>
            <a:t>izvora</a:t>
          </a:r>
          <a:r>
            <a:rPr lang="en-GB" sz="3200" dirty="0" smtClean="0"/>
            <a:t> za </a:t>
          </a:r>
          <a:r>
            <a:rPr lang="en-GB" sz="3200" dirty="0" err="1" smtClean="0"/>
            <a:t>programe</a:t>
          </a:r>
          <a:r>
            <a:rPr lang="en-GB" sz="3200" dirty="0" smtClean="0"/>
            <a:t> </a:t>
          </a:r>
          <a:r>
            <a:rPr lang="en-GB" sz="3200" dirty="0" err="1" smtClean="0"/>
            <a:t>i</a:t>
          </a:r>
          <a:r>
            <a:rPr lang="en-GB" sz="3200" dirty="0" smtClean="0"/>
            <a:t> </a:t>
          </a:r>
          <a:r>
            <a:rPr lang="en-GB" sz="3200" dirty="0" err="1" smtClean="0"/>
            <a:t>projekte</a:t>
          </a:r>
          <a:r>
            <a:rPr lang="en-GB" sz="3200" dirty="0" smtClean="0"/>
            <a:t> OCD-a</a:t>
          </a:r>
          <a:endParaRPr lang="hr-HR" sz="1600" dirty="0"/>
        </a:p>
      </dgm:t>
    </dgm:pt>
    <dgm:pt modelId="{1BD1E03D-E563-43E5-87A7-DADDE7B1A8F9}" type="parTrans" cxnId="{D9F3C5D8-B02E-497A-A44E-364908EA7FCF}">
      <dgm:prSet/>
      <dgm:spPr/>
      <dgm:t>
        <a:bodyPr/>
        <a:lstStyle/>
        <a:p>
          <a:endParaRPr lang="hr-HR"/>
        </a:p>
      </dgm:t>
    </dgm:pt>
    <dgm:pt modelId="{A3F5BF1D-48AE-4A6E-AAB8-7E36D7A00988}" type="sibTrans" cxnId="{D9F3C5D8-B02E-497A-A44E-364908EA7FCF}">
      <dgm:prSet/>
      <dgm:spPr/>
      <dgm:t>
        <a:bodyPr/>
        <a:lstStyle/>
        <a:p>
          <a:endParaRPr lang="hr-HR"/>
        </a:p>
      </dgm:t>
    </dgm:pt>
    <dgm:pt modelId="{D5DEF67A-3F1E-4A31-A63B-15674CA95781}" type="pres">
      <dgm:prSet presAssocID="{D917CAEE-2C0A-4ADB-B715-E6A9719C76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451CF7-E902-4895-BCF5-FC6F227B4E39}" type="pres">
      <dgm:prSet presAssocID="{DEE2A1DF-F2C4-42B3-9F17-1F233FE59573}" presName="parentText" presStyleLbl="node1" presStyleIdx="0" presStyleCnt="1" custLinFactNeighborY="-1459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724C25-F129-4EAB-A9F2-C1FE49C50206}" type="presOf" srcId="{DEE2A1DF-F2C4-42B3-9F17-1F233FE59573}" destId="{6C451CF7-E902-4895-BCF5-FC6F227B4E39}" srcOrd="0" destOrd="0" presId="urn:microsoft.com/office/officeart/2005/8/layout/vList2"/>
    <dgm:cxn modelId="{6868FDC7-9383-4E04-BC37-1FFEC20EE4A5}" type="presOf" srcId="{D917CAEE-2C0A-4ADB-B715-E6A9719C7639}" destId="{D5DEF67A-3F1E-4A31-A63B-15674CA95781}" srcOrd="0" destOrd="0" presId="urn:microsoft.com/office/officeart/2005/8/layout/vList2"/>
    <dgm:cxn modelId="{D9F3C5D8-B02E-497A-A44E-364908EA7FCF}" srcId="{D917CAEE-2C0A-4ADB-B715-E6A9719C7639}" destId="{DEE2A1DF-F2C4-42B3-9F17-1F233FE59573}" srcOrd="0" destOrd="0" parTransId="{1BD1E03D-E563-43E5-87A7-DADDE7B1A8F9}" sibTransId="{A3F5BF1D-48AE-4A6E-AAB8-7E36D7A00988}"/>
    <dgm:cxn modelId="{21BE77DE-9C25-4768-B3C6-3A4FE3C80B9D}" type="presParOf" srcId="{D5DEF67A-3F1E-4A31-A63B-15674CA95781}" destId="{6C451CF7-E902-4895-BCF5-FC6F227B4E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0.xml><?xml version="1.0" encoding="utf-8"?>
<dgm:dataModel xmlns:dgm="http://schemas.openxmlformats.org/drawingml/2006/diagram" xmlns:a="http://schemas.openxmlformats.org/drawingml/2006/main">
  <dgm:ptLst>
    <dgm:pt modelId="{C64F3623-F318-42F0-BA92-EBB2434CFA96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A1DDC0C7-4B3F-4732-80CC-5B22BE0550DD}">
      <dgm:prSet/>
      <dgm:spPr>
        <a:solidFill>
          <a:srgbClr val="0070C0"/>
        </a:solidFill>
      </dgm:spPr>
      <dgm:t>
        <a:bodyPr/>
        <a:lstStyle/>
        <a:p>
          <a:pPr rtl="0"/>
          <a:r>
            <a:rPr lang="en-GB" b="1" dirty="0" err="1" smtClean="0"/>
            <a:t>Mjerila</a:t>
          </a:r>
          <a:r>
            <a:rPr lang="en-GB" b="1" dirty="0" smtClean="0"/>
            <a:t> </a:t>
          </a:r>
          <a:r>
            <a:rPr lang="en-GB" b="1" dirty="0" err="1" smtClean="0"/>
            <a:t>koja</a:t>
          </a:r>
          <a:r>
            <a:rPr lang="en-GB" b="1" dirty="0" smtClean="0"/>
            <a:t> mora </a:t>
          </a:r>
          <a:r>
            <a:rPr lang="en-GB" b="1" dirty="0" err="1" smtClean="0"/>
            <a:t>ispunjavati</a:t>
          </a:r>
          <a:r>
            <a:rPr lang="en-GB" b="1" dirty="0" smtClean="0"/>
            <a:t> udruga </a:t>
          </a:r>
          <a:r>
            <a:rPr lang="hr-HR" b="1" dirty="0" smtClean="0"/>
            <a:t/>
          </a:r>
          <a:br>
            <a:rPr lang="hr-HR" b="1" dirty="0" smtClean="0"/>
          </a:br>
          <a:r>
            <a:rPr lang="en-GB" b="1" dirty="0" err="1" smtClean="0"/>
            <a:t>koja</a:t>
          </a:r>
          <a:r>
            <a:rPr lang="en-GB" b="1" dirty="0" smtClean="0"/>
            <a:t> </a:t>
          </a:r>
          <a:r>
            <a:rPr lang="en-GB" b="1" dirty="0" err="1" smtClean="0"/>
            <a:t>koristi</a:t>
          </a:r>
          <a:r>
            <a:rPr lang="en-GB" b="1" dirty="0" smtClean="0"/>
            <a:t> </a:t>
          </a:r>
          <a:r>
            <a:rPr lang="en-GB" b="1" dirty="0" err="1" smtClean="0"/>
            <a:t>sredstva</a:t>
          </a:r>
          <a:r>
            <a:rPr lang="en-GB" b="1" dirty="0" smtClean="0"/>
            <a:t> </a:t>
          </a:r>
          <a:r>
            <a:rPr lang="en-GB" b="1" dirty="0" err="1" smtClean="0"/>
            <a:t>iz</a:t>
          </a:r>
          <a:r>
            <a:rPr lang="en-GB" b="1" dirty="0" smtClean="0"/>
            <a:t> </a:t>
          </a:r>
          <a:r>
            <a:rPr lang="en-GB" b="1" dirty="0" err="1" smtClean="0"/>
            <a:t>javnih</a:t>
          </a:r>
          <a:r>
            <a:rPr lang="en-GB" b="1" dirty="0" smtClean="0"/>
            <a:t> </a:t>
          </a:r>
          <a:r>
            <a:rPr lang="en-GB" b="1" dirty="0" err="1" smtClean="0"/>
            <a:t>izvora</a:t>
          </a:r>
          <a:endParaRPr lang="hr-HR" dirty="0"/>
        </a:p>
      </dgm:t>
    </dgm:pt>
    <dgm:pt modelId="{34755456-5534-4C1E-B84C-011A66D77FB7}" type="parTrans" cxnId="{FE7282BD-B8EE-4B08-B9F8-3C9637A298DB}">
      <dgm:prSet/>
      <dgm:spPr/>
      <dgm:t>
        <a:bodyPr/>
        <a:lstStyle/>
        <a:p>
          <a:endParaRPr lang="hr-HR"/>
        </a:p>
      </dgm:t>
    </dgm:pt>
    <dgm:pt modelId="{76EF4832-01C9-46EE-8581-3E64E76BB084}" type="sibTrans" cxnId="{FE7282BD-B8EE-4B08-B9F8-3C9637A298DB}">
      <dgm:prSet/>
      <dgm:spPr/>
      <dgm:t>
        <a:bodyPr/>
        <a:lstStyle/>
        <a:p>
          <a:endParaRPr lang="hr-HR"/>
        </a:p>
      </dgm:t>
    </dgm:pt>
    <dgm:pt modelId="{4F8CB217-0692-4B16-9251-A46C9DD4B3BF}" type="pres">
      <dgm:prSet presAssocID="{C64F3623-F318-42F0-BA92-EBB2434CFA96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A83A5B9-DE5F-494C-B037-74A687A1F4AC}" type="pres">
      <dgm:prSet presAssocID="{A1DDC0C7-4B3F-4732-80CC-5B22BE0550DD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E7282BD-B8EE-4B08-B9F8-3C9637A298DB}" srcId="{C64F3623-F318-42F0-BA92-EBB2434CFA96}" destId="{A1DDC0C7-4B3F-4732-80CC-5B22BE0550DD}" srcOrd="0" destOrd="0" parTransId="{34755456-5534-4C1E-B84C-011A66D77FB7}" sibTransId="{76EF4832-01C9-46EE-8581-3E64E76BB084}"/>
    <dgm:cxn modelId="{D760ED7B-6D6D-4646-99D2-28654DFB50ED}" type="presOf" srcId="{C64F3623-F318-42F0-BA92-EBB2434CFA96}" destId="{4F8CB217-0692-4B16-9251-A46C9DD4B3BF}" srcOrd="0" destOrd="0" presId="urn:microsoft.com/office/officeart/2005/8/layout/vList2"/>
    <dgm:cxn modelId="{F6C98ED2-F6D0-444C-84BC-F5FB7E2510BF}" type="presOf" srcId="{A1DDC0C7-4B3F-4732-80CC-5B22BE0550DD}" destId="{6A83A5B9-DE5F-494C-B037-74A687A1F4AC}" srcOrd="0" destOrd="0" presId="urn:microsoft.com/office/officeart/2005/8/layout/vList2"/>
    <dgm:cxn modelId="{0AF3FA1C-0A34-489B-8747-EDF984CDD4CC}" type="presParOf" srcId="{4F8CB217-0692-4B16-9251-A46C9DD4B3BF}" destId="{6A83A5B9-DE5F-494C-B037-74A687A1F4A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1.xml><?xml version="1.0" encoding="utf-8"?>
<dgm:dataModel xmlns:dgm="http://schemas.openxmlformats.org/drawingml/2006/diagram" xmlns:a="http://schemas.openxmlformats.org/drawingml/2006/main">
  <dgm:ptLst>
    <dgm:pt modelId="{AD9D2014-AD75-4288-8875-8137DBF55CB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55402B-040D-4A03-9AAE-97660CE7A45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b="1" dirty="0" smtClean="0"/>
            <a:t>Obveze udruga financiranih iz javnih izvora</a:t>
          </a:r>
          <a:endParaRPr lang="hr-HR" dirty="0"/>
        </a:p>
      </dgm:t>
    </dgm:pt>
    <dgm:pt modelId="{203A97D3-8408-4EC8-ABB4-EC0D3E5352B6}" type="parTrans" cxnId="{B1903396-F14B-4DC7-9E6A-3DDB37E280F0}">
      <dgm:prSet/>
      <dgm:spPr/>
      <dgm:t>
        <a:bodyPr/>
        <a:lstStyle/>
        <a:p>
          <a:endParaRPr lang="hr-HR"/>
        </a:p>
      </dgm:t>
    </dgm:pt>
    <dgm:pt modelId="{FA076D10-488A-42F8-A938-27D05C2F4BF0}" type="sibTrans" cxnId="{B1903396-F14B-4DC7-9E6A-3DDB37E280F0}">
      <dgm:prSet/>
      <dgm:spPr/>
      <dgm:t>
        <a:bodyPr/>
        <a:lstStyle/>
        <a:p>
          <a:endParaRPr lang="hr-HR"/>
        </a:p>
      </dgm:t>
    </dgm:pt>
    <dgm:pt modelId="{51ECC330-96B7-47AD-93D7-AE0D6ECA66E5}" type="pres">
      <dgm:prSet presAssocID="{AD9D2014-AD75-4288-8875-8137DBF55CB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7AABF41-AD64-4C15-841A-61D326415D4C}" type="pres">
      <dgm:prSet presAssocID="{5855402B-040D-4A03-9AAE-97660CE7A45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1903396-F14B-4DC7-9E6A-3DDB37E280F0}" srcId="{AD9D2014-AD75-4288-8875-8137DBF55CB7}" destId="{5855402B-040D-4A03-9AAE-97660CE7A454}" srcOrd="0" destOrd="0" parTransId="{203A97D3-8408-4EC8-ABB4-EC0D3E5352B6}" sibTransId="{FA076D10-488A-42F8-A938-27D05C2F4BF0}"/>
    <dgm:cxn modelId="{5EA583E7-DF37-4F7A-9C21-1B386225CF8C}" type="presOf" srcId="{5855402B-040D-4A03-9AAE-97660CE7A454}" destId="{17AABF41-AD64-4C15-841A-61D326415D4C}" srcOrd="0" destOrd="0" presId="urn:microsoft.com/office/officeart/2005/8/layout/vList2"/>
    <dgm:cxn modelId="{DA4BED9D-AAA8-4A91-8E60-82A875782E13}" type="presOf" srcId="{AD9D2014-AD75-4288-8875-8137DBF55CB7}" destId="{51ECC330-96B7-47AD-93D7-AE0D6ECA66E5}" srcOrd="0" destOrd="0" presId="urn:microsoft.com/office/officeart/2005/8/layout/vList2"/>
    <dgm:cxn modelId="{7CA00630-5FB6-4F70-9ADF-9F0DB97C77FA}" type="presParOf" srcId="{51ECC330-96B7-47AD-93D7-AE0D6ECA66E5}" destId="{17AABF41-AD64-4C15-841A-61D326415D4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2.xml><?xml version="1.0" encoding="utf-8"?>
<dgm:dataModel xmlns:dgm="http://schemas.openxmlformats.org/drawingml/2006/diagram" xmlns:a="http://schemas.openxmlformats.org/drawingml/2006/main">
  <dgm:ptLst>
    <dgm:pt modelId="{3ABC6ABB-8FFA-4F2E-A60E-C0B4823CEC20}" type="doc">
      <dgm:prSet loTypeId="urn:microsoft.com/office/officeart/2005/8/layout/target3" loCatId="relationship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1418826-E142-4A2F-868C-B3752A7E3CD8}">
      <dgm:prSet/>
      <dgm:spPr/>
      <dgm:t>
        <a:bodyPr/>
        <a:lstStyle/>
        <a:p>
          <a:pPr rtl="0"/>
          <a:r>
            <a:rPr lang="hr-HR" dirty="0" smtClean="0"/>
            <a:t>javno izvještavanje o svome radu i namjenskom korištenju sredstava iz javnih izvora </a:t>
          </a:r>
          <a:endParaRPr lang="hr-HR" dirty="0"/>
        </a:p>
      </dgm:t>
    </dgm:pt>
    <dgm:pt modelId="{11CE97B8-50ED-4D4A-B6B3-316C91E3B992}" type="parTrans" cxnId="{54322D82-02CF-49A0-BC8F-A7A46935F5F1}">
      <dgm:prSet/>
      <dgm:spPr/>
      <dgm:t>
        <a:bodyPr/>
        <a:lstStyle/>
        <a:p>
          <a:endParaRPr lang="hr-HR"/>
        </a:p>
      </dgm:t>
    </dgm:pt>
    <dgm:pt modelId="{5D9A3E57-F920-4108-B559-BE4CB9085BF0}" type="sibTrans" cxnId="{54322D82-02CF-49A0-BC8F-A7A46935F5F1}">
      <dgm:prSet/>
      <dgm:spPr/>
      <dgm:t>
        <a:bodyPr/>
        <a:lstStyle/>
        <a:p>
          <a:endParaRPr lang="hr-HR"/>
        </a:p>
      </dgm:t>
    </dgm:pt>
    <dgm:pt modelId="{CCF22F00-D439-4671-B3C8-F7BDD41F3A5D}">
      <dgm:prSet/>
      <dgm:spPr/>
      <dgm:t>
        <a:bodyPr/>
        <a:lstStyle/>
        <a:p>
          <a:pPr rtl="0"/>
          <a:r>
            <a:rPr lang="hr-HR" dirty="0" smtClean="0"/>
            <a:t>ugovorna obveza za namjensko korištenje financijska sredstva iz javnih izvora</a:t>
          </a:r>
          <a:r>
            <a:rPr lang="en-GB" dirty="0" smtClean="0"/>
            <a:t> (</a:t>
          </a:r>
          <a:r>
            <a:rPr lang="en-GB" dirty="0" err="1" smtClean="0"/>
            <a:t>opći</a:t>
          </a:r>
          <a:r>
            <a:rPr lang="en-GB" dirty="0" smtClean="0"/>
            <a:t> </a:t>
          </a:r>
          <a:r>
            <a:rPr lang="en-GB" dirty="0" err="1" smtClean="0"/>
            <a:t>i</a:t>
          </a:r>
          <a:r>
            <a:rPr lang="en-GB" dirty="0" smtClean="0"/>
            <a:t> </a:t>
          </a:r>
          <a:r>
            <a:rPr lang="en-GB" dirty="0" err="1" smtClean="0"/>
            <a:t>posebni</a:t>
          </a:r>
          <a:r>
            <a:rPr lang="en-GB" dirty="0" smtClean="0"/>
            <a:t> </a:t>
          </a:r>
          <a:r>
            <a:rPr lang="en-GB" dirty="0" err="1" smtClean="0"/>
            <a:t>uvjeti</a:t>
          </a:r>
          <a:r>
            <a:rPr lang="en-GB" dirty="0" smtClean="0"/>
            <a:t> </a:t>
          </a:r>
          <a:r>
            <a:rPr lang="en-GB" dirty="0" err="1" smtClean="0"/>
            <a:t>ugovora</a:t>
          </a:r>
          <a:r>
            <a:rPr lang="en-GB" dirty="0" smtClean="0"/>
            <a:t>)</a:t>
          </a:r>
          <a:endParaRPr lang="hr-HR" dirty="0"/>
        </a:p>
      </dgm:t>
    </dgm:pt>
    <dgm:pt modelId="{6A927B97-7B94-44A8-8C92-B02942EA1C42}" type="parTrans" cxnId="{4D19EB0B-E781-49DB-B014-92C78A314FD9}">
      <dgm:prSet/>
      <dgm:spPr/>
      <dgm:t>
        <a:bodyPr/>
        <a:lstStyle/>
        <a:p>
          <a:endParaRPr lang="hr-HR"/>
        </a:p>
      </dgm:t>
    </dgm:pt>
    <dgm:pt modelId="{FA749D9A-E644-4E85-A395-517451AE484D}" type="sibTrans" cxnId="{4D19EB0B-E781-49DB-B014-92C78A314FD9}">
      <dgm:prSet/>
      <dgm:spPr/>
      <dgm:t>
        <a:bodyPr/>
        <a:lstStyle/>
        <a:p>
          <a:endParaRPr lang="hr-HR"/>
        </a:p>
      </dgm:t>
    </dgm:pt>
    <dgm:pt modelId="{07595954-FDE9-4CF5-A4D2-3C4CB0BA1E7B}">
      <dgm:prSet/>
      <dgm:spPr/>
      <dgm:t>
        <a:bodyPr/>
        <a:lstStyle/>
        <a:p>
          <a:pPr rtl="0"/>
          <a:r>
            <a:rPr lang="hr-HR" dirty="0" smtClean="0"/>
            <a:t>zakon ne predviđa posebne prekršajne sankcije ali se neutrošena ili nenamjenski utrošena sredstva moraju vratiti </a:t>
          </a:r>
          <a:endParaRPr lang="hr-HR" dirty="0"/>
        </a:p>
      </dgm:t>
    </dgm:pt>
    <dgm:pt modelId="{37E0F730-C3FD-42C4-9D18-0D6751E2E4BF}" type="parTrans" cxnId="{C5312A2F-771E-4855-985E-E334F398DCD0}">
      <dgm:prSet/>
      <dgm:spPr/>
      <dgm:t>
        <a:bodyPr/>
        <a:lstStyle/>
        <a:p>
          <a:endParaRPr lang="hr-HR"/>
        </a:p>
      </dgm:t>
    </dgm:pt>
    <dgm:pt modelId="{5EFFA037-937C-464B-827C-9E6C036506DE}" type="sibTrans" cxnId="{C5312A2F-771E-4855-985E-E334F398DCD0}">
      <dgm:prSet/>
      <dgm:spPr/>
      <dgm:t>
        <a:bodyPr/>
        <a:lstStyle/>
        <a:p>
          <a:endParaRPr lang="hr-HR"/>
        </a:p>
      </dgm:t>
    </dgm:pt>
    <dgm:pt modelId="{0B9B8E9C-1800-44B5-A887-CEC5E45DFD77}">
      <dgm:prSet/>
      <dgm:spPr/>
      <dgm:t>
        <a:bodyPr/>
        <a:lstStyle/>
        <a:p>
          <a:pPr rtl="0"/>
          <a:r>
            <a:rPr lang="hr-HR" dirty="0" smtClean="0"/>
            <a:t>udruge i strane udruge dužne voditi poslovne knjige i sastavljati financijska izvješća prema propisima kojima se uređuje način vođenja računovodstva neprofitnih organizacija</a:t>
          </a:r>
          <a:endParaRPr lang="hr-HR" dirty="0"/>
        </a:p>
      </dgm:t>
    </dgm:pt>
    <dgm:pt modelId="{A3F06B20-8604-4E83-A65A-72CAAE40A227}" type="parTrans" cxnId="{1779F473-0F40-4D63-BAEF-8CF618CAF4B7}">
      <dgm:prSet/>
      <dgm:spPr/>
      <dgm:t>
        <a:bodyPr/>
        <a:lstStyle/>
        <a:p>
          <a:endParaRPr lang="hr-HR"/>
        </a:p>
      </dgm:t>
    </dgm:pt>
    <dgm:pt modelId="{3ACE9755-4424-4A7B-8994-196397D76F80}" type="sibTrans" cxnId="{1779F473-0F40-4D63-BAEF-8CF618CAF4B7}">
      <dgm:prSet/>
      <dgm:spPr/>
      <dgm:t>
        <a:bodyPr/>
        <a:lstStyle/>
        <a:p>
          <a:endParaRPr lang="hr-HR"/>
        </a:p>
      </dgm:t>
    </dgm:pt>
    <dgm:pt modelId="{5DF3C0A7-7C8E-48D3-9014-41A707BCD5C1}" type="pres">
      <dgm:prSet presAssocID="{3ABC6ABB-8FFA-4F2E-A60E-C0B4823CEC20}" presName="Name0" presStyleCnt="0">
        <dgm:presLayoutVars>
          <dgm:chMax val="7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A45A201-3EE9-416E-AE2E-33DAF3BA0D74}" type="pres">
      <dgm:prSet presAssocID="{E1418826-E142-4A2F-868C-B3752A7E3CD8}" presName="circle1" presStyleLbl="node1" presStyleIdx="0" presStyleCnt="4"/>
      <dgm:spPr/>
    </dgm:pt>
    <dgm:pt modelId="{CAEB48F9-5C6E-45C5-91CA-83AD5F80B6CC}" type="pres">
      <dgm:prSet presAssocID="{E1418826-E142-4A2F-868C-B3752A7E3CD8}" presName="space" presStyleCnt="0"/>
      <dgm:spPr/>
    </dgm:pt>
    <dgm:pt modelId="{C3391F56-4675-44BA-A85C-B03314136257}" type="pres">
      <dgm:prSet presAssocID="{E1418826-E142-4A2F-868C-B3752A7E3CD8}" presName="rect1" presStyleLbl="alignAcc1" presStyleIdx="0" presStyleCnt="4" custLinFactNeighborX="325" custLinFactNeighborY="-8402"/>
      <dgm:spPr/>
      <dgm:t>
        <a:bodyPr/>
        <a:lstStyle/>
        <a:p>
          <a:endParaRPr lang="hr-HR"/>
        </a:p>
      </dgm:t>
    </dgm:pt>
    <dgm:pt modelId="{7CFD61AF-A032-42F7-8757-866A30A37364}" type="pres">
      <dgm:prSet presAssocID="{CCF22F00-D439-4671-B3C8-F7BDD41F3A5D}" presName="vertSpace2" presStyleLbl="node1" presStyleIdx="0" presStyleCnt="4"/>
      <dgm:spPr/>
    </dgm:pt>
    <dgm:pt modelId="{CE7698AF-C4C6-4236-A31D-5F0207237DB5}" type="pres">
      <dgm:prSet presAssocID="{CCF22F00-D439-4671-B3C8-F7BDD41F3A5D}" presName="circle2" presStyleLbl="node1" presStyleIdx="1" presStyleCnt="4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  <dgm:t>
        <a:bodyPr/>
        <a:lstStyle/>
        <a:p>
          <a:endParaRPr lang="hr-HR"/>
        </a:p>
      </dgm:t>
    </dgm:pt>
    <dgm:pt modelId="{408A27E8-C66D-44C1-ACCC-30563EC598A4}" type="pres">
      <dgm:prSet presAssocID="{CCF22F00-D439-4671-B3C8-F7BDD41F3A5D}" presName="rect2" presStyleLbl="alignAcc1" presStyleIdx="1" presStyleCnt="4"/>
      <dgm:spPr/>
      <dgm:t>
        <a:bodyPr/>
        <a:lstStyle/>
        <a:p>
          <a:endParaRPr lang="hr-HR"/>
        </a:p>
      </dgm:t>
    </dgm:pt>
    <dgm:pt modelId="{7A9B2A3D-7AC9-4D03-A044-3FF315A989FA}" type="pres">
      <dgm:prSet presAssocID="{07595954-FDE9-4CF5-A4D2-3C4CB0BA1E7B}" presName="vertSpace3" presStyleLbl="node1" presStyleIdx="1" presStyleCnt="4"/>
      <dgm:spPr/>
    </dgm:pt>
    <dgm:pt modelId="{8780EF46-C220-40E1-996E-114EF7AE59AB}" type="pres">
      <dgm:prSet presAssocID="{07595954-FDE9-4CF5-A4D2-3C4CB0BA1E7B}" presName="circle3" presStyleLbl="node1" presStyleIdx="2" presStyleCnt="4"/>
      <dgm:spPr/>
    </dgm:pt>
    <dgm:pt modelId="{172AFE96-42BF-4FD4-B0AF-9EAC30429030}" type="pres">
      <dgm:prSet presAssocID="{07595954-FDE9-4CF5-A4D2-3C4CB0BA1E7B}" presName="rect3" presStyleLbl="alignAcc1" presStyleIdx="2" presStyleCnt="4"/>
      <dgm:spPr/>
      <dgm:t>
        <a:bodyPr/>
        <a:lstStyle/>
        <a:p>
          <a:endParaRPr lang="hr-HR"/>
        </a:p>
      </dgm:t>
    </dgm:pt>
    <dgm:pt modelId="{EE390D76-0CC8-4A11-9000-5C02E457CE12}" type="pres">
      <dgm:prSet presAssocID="{0B9B8E9C-1800-44B5-A887-CEC5E45DFD77}" presName="vertSpace4" presStyleLbl="node1" presStyleIdx="2" presStyleCnt="4"/>
      <dgm:spPr/>
    </dgm:pt>
    <dgm:pt modelId="{84DFEFBF-A121-452C-A650-ADD96E1D0ACE}" type="pres">
      <dgm:prSet presAssocID="{0B9B8E9C-1800-44B5-A887-CEC5E45DFD77}" presName="circle4" presStyleLbl="node1" presStyleIdx="3" presStyleCnt="4"/>
      <dgm:spPr/>
    </dgm:pt>
    <dgm:pt modelId="{9B6F536C-44C9-48EA-BE70-5642E9F60714}" type="pres">
      <dgm:prSet presAssocID="{0B9B8E9C-1800-44B5-A887-CEC5E45DFD77}" presName="rect4" presStyleLbl="alignAcc1" presStyleIdx="3" presStyleCnt="4"/>
      <dgm:spPr/>
      <dgm:t>
        <a:bodyPr/>
        <a:lstStyle/>
        <a:p>
          <a:endParaRPr lang="hr-HR"/>
        </a:p>
      </dgm:t>
    </dgm:pt>
    <dgm:pt modelId="{177B4F7D-6DC4-4856-8946-B25A7F6B4067}" type="pres">
      <dgm:prSet presAssocID="{E1418826-E142-4A2F-868C-B3752A7E3CD8}" presName="rect1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BBBE30BF-AF07-4263-B26C-A2CB4D3C3D12}" type="pres">
      <dgm:prSet presAssocID="{CCF22F00-D439-4671-B3C8-F7BDD41F3A5D}" presName="rect2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D9752D9-134C-4B4F-9EE0-520A2A51818C}" type="pres">
      <dgm:prSet presAssocID="{07595954-FDE9-4CF5-A4D2-3C4CB0BA1E7B}" presName="rect3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77DD57D-EAB6-4444-B241-C7B89B355DE0}" type="pres">
      <dgm:prSet presAssocID="{0B9B8E9C-1800-44B5-A887-CEC5E45DFD77}" presName="rect4ParTxNoCh" presStyleLbl="alignAcc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5312A2F-771E-4855-985E-E334F398DCD0}" srcId="{3ABC6ABB-8FFA-4F2E-A60E-C0B4823CEC20}" destId="{07595954-FDE9-4CF5-A4D2-3C4CB0BA1E7B}" srcOrd="2" destOrd="0" parTransId="{37E0F730-C3FD-42C4-9D18-0D6751E2E4BF}" sibTransId="{5EFFA037-937C-464B-827C-9E6C036506DE}"/>
    <dgm:cxn modelId="{5F38B3AB-68A6-442A-8D16-56048DE0B563}" type="presOf" srcId="{CCF22F00-D439-4671-B3C8-F7BDD41F3A5D}" destId="{408A27E8-C66D-44C1-ACCC-30563EC598A4}" srcOrd="0" destOrd="0" presId="urn:microsoft.com/office/officeart/2005/8/layout/target3"/>
    <dgm:cxn modelId="{5EF4B1B5-C20E-465C-8E3F-292BBFB7AC8B}" type="presOf" srcId="{E1418826-E142-4A2F-868C-B3752A7E3CD8}" destId="{177B4F7D-6DC4-4856-8946-B25A7F6B4067}" srcOrd="1" destOrd="0" presId="urn:microsoft.com/office/officeart/2005/8/layout/target3"/>
    <dgm:cxn modelId="{1779F473-0F40-4D63-BAEF-8CF618CAF4B7}" srcId="{3ABC6ABB-8FFA-4F2E-A60E-C0B4823CEC20}" destId="{0B9B8E9C-1800-44B5-A887-CEC5E45DFD77}" srcOrd="3" destOrd="0" parTransId="{A3F06B20-8604-4E83-A65A-72CAAE40A227}" sibTransId="{3ACE9755-4424-4A7B-8994-196397D76F80}"/>
    <dgm:cxn modelId="{4D19EB0B-E781-49DB-B014-92C78A314FD9}" srcId="{3ABC6ABB-8FFA-4F2E-A60E-C0B4823CEC20}" destId="{CCF22F00-D439-4671-B3C8-F7BDD41F3A5D}" srcOrd="1" destOrd="0" parTransId="{6A927B97-7B94-44A8-8C92-B02942EA1C42}" sibTransId="{FA749D9A-E644-4E85-A395-517451AE484D}"/>
    <dgm:cxn modelId="{A19917B9-3FD8-4BE5-B031-50A1EB45891B}" type="presOf" srcId="{07595954-FDE9-4CF5-A4D2-3C4CB0BA1E7B}" destId="{172AFE96-42BF-4FD4-B0AF-9EAC30429030}" srcOrd="0" destOrd="0" presId="urn:microsoft.com/office/officeart/2005/8/layout/target3"/>
    <dgm:cxn modelId="{108E78A7-1EB5-4BEC-B69C-1D43FCD28F25}" type="presOf" srcId="{07595954-FDE9-4CF5-A4D2-3C4CB0BA1E7B}" destId="{FD9752D9-134C-4B4F-9EE0-520A2A51818C}" srcOrd="1" destOrd="0" presId="urn:microsoft.com/office/officeart/2005/8/layout/target3"/>
    <dgm:cxn modelId="{07A98767-6BC2-406C-AD3C-5D6DBDAC5589}" type="presOf" srcId="{0B9B8E9C-1800-44B5-A887-CEC5E45DFD77}" destId="{577DD57D-EAB6-4444-B241-C7B89B355DE0}" srcOrd="1" destOrd="0" presId="urn:microsoft.com/office/officeart/2005/8/layout/target3"/>
    <dgm:cxn modelId="{770F44C1-BD15-4D2F-87EA-72F2D39C67E4}" type="presOf" srcId="{0B9B8E9C-1800-44B5-A887-CEC5E45DFD77}" destId="{9B6F536C-44C9-48EA-BE70-5642E9F60714}" srcOrd="0" destOrd="0" presId="urn:microsoft.com/office/officeart/2005/8/layout/target3"/>
    <dgm:cxn modelId="{C9D186AA-3FDB-481D-99BC-436E0E03B1F4}" type="presOf" srcId="{3ABC6ABB-8FFA-4F2E-A60E-C0B4823CEC20}" destId="{5DF3C0A7-7C8E-48D3-9014-41A707BCD5C1}" srcOrd="0" destOrd="0" presId="urn:microsoft.com/office/officeart/2005/8/layout/target3"/>
    <dgm:cxn modelId="{6E5A1F6A-8F05-47B7-B272-887BC4B4B98B}" type="presOf" srcId="{CCF22F00-D439-4671-B3C8-F7BDD41F3A5D}" destId="{BBBE30BF-AF07-4263-B26C-A2CB4D3C3D12}" srcOrd="1" destOrd="0" presId="urn:microsoft.com/office/officeart/2005/8/layout/target3"/>
    <dgm:cxn modelId="{3EF57256-45E3-462E-8A7F-A8819B357325}" type="presOf" srcId="{E1418826-E142-4A2F-868C-B3752A7E3CD8}" destId="{C3391F56-4675-44BA-A85C-B03314136257}" srcOrd="0" destOrd="0" presId="urn:microsoft.com/office/officeart/2005/8/layout/target3"/>
    <dgm:cxn modelId="{54322D82-02CF-49A0-BC8F-A7A46935F5F1}" srcId="{3ABC6ABB-8FFA-4F2E-A60E-C0B4823CEC20}" destId="{E1418826-E142-4A2F-868C-B3752A7E3CD8}" srcOrd="0" destOrd="0" parTransId="{11CE97B8-50ED-4D4A-B6B3-316C91E3B992}" sibTransId="{5D9A3E57-F920-4108-B559-BE4CB9085BF0}"/>
    <dgm:cxn modelId="{9C0A4FF0-E0C2-4AF1-B261-EEA9D248BAC9}" type="presParOf" srcId="{5DF3C0A7-7C8E-48D3-9014-41A707BCD5C1}" destId="{BA45A201-3EE9-416E-AE2E-33DAF3BA0D74}" srcOrd="0" destOrd="0" presId="urn:microsoft.com/office/officeart/2005/8/layout/target3"/>
    <dgm:cxn modelId="{E19A416C-E0DA-4DF3-8E1D-A6F62F9BB52F}" type="presParOf" srcId="{5DF3C0A7-7C8E-48D3-9014-41A707BCD5C1}" destId="{CAEB48F9-5C6E-45C5-91CA-83AD5F80B6CC}" srcOrd="1" destOrd="0" presId="urn:microsoft.com/office/officeart/2005/8/layout/target3"/>
    <dgm:cxn modelId="{A766BD2D-F869-4216-BAF9-7C4EDC242A32}" type="presParOf" srcId="{5DF3C0A7-7C8E-48D3-9014-41A707BCD5C1}" destId="{C3391F56-4675-44BA-A85C-B03314136257}" srcOrd="2" destOrd="0" presId="urn:microsoft.com/office/officeart/2005/8/layout/target3"/>
    <dgm:cxn modelId="{0819629A-D125-4304-A199-5E32C6FD463F}" type="presParOf" srcId="{5DF3C0A7-7C8E-48D3-9014-41A707BCD5C1}" destId="{7CFD61AF-A032-42F7-8757-866A30A37364}" srcOrd="3" destOrd="0" presId="urn:microsoft.com/office/officeart/2005/8/layout/target3"/>
    <dgm:cxn modelId="{3E4CBDE0-6F9B-4144-8FF7-380270E5D665}" type="presParOf" srcId="{5DF3C0A7-7C8E-48D3-9014-41A707BCD5C1}" destId="{CE7698AF-C4C6-4236-A31D-5F0207237DB5}" srcOrd="4" destOrd="0" presId="urn:microsoft.com/office/officeart/2005/8/layout/target3"/>
    <dgm:cxn modelId="{EF59F436-964D-47CE-93F9-279C0AF901B1}" type="presParOf" srcId="{5DF3C0A7-7C8E-48D3-9014-41A707BCD5C1}" destId="{408A27E8-C66D-44C1-ACCC-30563EC598A4}" srcOrd="5" destOrd="0" presId="urn:microsoft.com/office/officeart/2005/8/layout/target3"/>
    <dgm:cxn modelId="{AA2E6ABC-0598-4679-B136-45FD1A9CCF3F}" type="presParOf" srcId="{5DF3C0A7-7C8E-48D3-9014-41A707BCD5C1}" destId="{7A9B2A3D-7AC9-4D03-A044-3FF315A989FA}" srcOrd="6" destOrd="0" presId="urn:microsoft.com/office/officeart/2005/8/layout/target3"/>
    <dgm:cxn modelId="{82E20AB6-86DF-4E12-AB9E-94B6BD979649}" type="presParOf" srcId="{5DF3C0A7-7C8E-48D3-9014-41A707BCD5C1}" destId="{8780EF46-C220-40E1-996E-114EF7AE59AB}" srcOrd="7" destOrd="0" presId="urn:microsoft.com/office/officeart/2005/8/layout/target3"/>
    <dgm:cxn modelId="{BE43349A-A74A-4CB0-B67D-DE73177ED707}" type="presParOf" srcId="{5DF3C0A7-7C8E-48D3-9014-41A707BCD5C1}" destId="{172AFE96-42BF-4FD4-B0AF-9EAC30429030}" srcOrd="8" destOrd="0" presId="urn:microsoft.com/office/officeart/2005/8/layout/target3"/>
    <dgm:cxn modelId="{E4D36980-CE8A-4AD7-9FEF-BBCE451B35BD}" type="presParOf" srcId="{5DF3C0A7-7C8E-48D3-9014-41A707BCD5C1}" destId="{EE390D76-0CC8-4A11-9000-5C02E457CE12}" srcOrd="9" destOrd="0" presId="urn:microsoft.com/office/officeart/2005/8/layout/target3"/>
    <dgm:cxn modelId="{135B68C0-F9E3-4456-AADB-9DB37FFA7DA9}" type="presParOf" srcId="{5DF3C0A7-7C8E-48D3-9014-41A707BCD5C1}" destId="{84DFEFBF-A121-452C-A650-ADD96E1D0ACE}" srcOrd="10" destOrd="0" presId="urn:microsoft.com/office/officeart/2005/8/layout/target3"/>
    <dgm:cxn modelId="{E86AD912-B549-4C4B-8FD6-2C87667EE223}" type="presParOf" srcId="{5DF3C0A7-7C8E-48D3-9014-41A707BCD5C1}" destId="{9B6F536C-44C9-48EA-BE70-5642E9F60714}" srcOrd="11" destOrd="0" presId="urn:microsoft.com/office/officeart/2005/8/layout/target3"/>
    <dgm:cxn modelId="{82E62856-4C24-4A89-92AF-8C0C0E2C2DE6}" type="presParOf" srcId="{5DF3C0A7-7C8E-48D3-9014-41A707BCD5C1}" destId="{177B4F7D-6DC4-4856-8946-B25A7F6B4067}" srcOrd="12" destOrd="0" presId="urn:microsoft.com/office/officeart/2005/8/layout/target3"/>
    <dgm:cxn modelId="{FB1B95FF-75D9-4E7B-8B3E-87064EE8A332}" type="presParOf" srcId="{5DF3C0A7-7C8E-48D3-9014-41A707BCD5C1}" destId="{BBBE30BF-AF07-4263-B26C-A2CB4D3C3D12}" srcOrd="13" destOrd="0" presId="urn:microsoft.com/office/officeart/2005/8/layout/target3"/>
    <dgm:cxn modelId="{5839FDBE-268C-440A-9C7D-F7CF99B15838}" type="presParOf" srcId="{5DF3C0A7-7C8E-48D3-9014-41A707BCD5C1}" destId="{FD9752D9-134C-4B4F-9EE0-520A2A51818C}" srcOrd="14" destOrd="0" presId="urn:microsoft.com/office/officeart/2005/8/layout/target3"/>
    <dgm:cxn modelId="{011C060A-6B51-4C8A-8107-D5DD7054F541}" type="presParOf" srcId="{5DF3C0A7-7C8E-48D3-9014-41A707BCD5C1}" destId="{577DD57D-EAB6-4444-B241-C7B89B355DE0}" srcOrd="15" destOrd="0" presId="urn:microsoft.com/office/officeart/2005/8/layout/target3"/>
  </dgm:cxnLst>
  <dgm:bg/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ata23.xml><?xml version="1.0" encoding="utf-8"?>
<dgm:dataModel xmlns:dgm="http://schemas.openxmlformats.org/drawingml/2006/diagram" xmlns:a="http://schemas.openxmlformats.org/drawingml/2006/main">
  <dgm:ptLst>
    <dgm:pt modelId="{A6148A7C-C97A-4BEC-90E1-563028E4FF5E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48ADB3D-4F05-4F24-88B0-8E5137052A7F}">
      <dgm:prSet custT="1"/>
      <dgm:spPr>
        <a:solidFill>
          <a:schemeClr val="accent5"/>
        </a:solidFill>
      </dgm:spPr>
      <dgm:t>
        <a:bodyPr/>
        <a:lstStyle/>
        <a:p>
          <a:pPr rtl="0"/>
          <a:r>
            <a:rPr lang="hr-HR" sz="3200" b="1" dirty="0" smtClean="0"/>
            <a:t>Registar udruga</a:t>
          </a:r>
          <a:endParaRPr lang="hr-HR" sz="3200" dirty="0"/>
        </a:p>
      </dgm:t>
    </dgm:pt>
    <dgm:pt modelId="{3C0DC34B-9CB7-4972-B2F5-5434DE5E3010}" type="sibTrans" cxnId="{8CAEA173-13E3-4736-A0B4-7BDCD71D4226}">
      <dgm:prSet/>
      <dgm:spPr/>
      <dgm:t>
        <a:bodyPr/>
        <a:lstStyle/>
        <a:p>
          <a:endParaRPr lang="hr-HR"/>
        </a:p>
      </dgm:t>
    </dgm:pt>
    <dgm:pt modelId="{7497E159-1731-4409-9B30-9C84679A4A51}" type="parTrans" cxnId="{8CAEA173-13E3-4736-A0B4-7BDCD71D4226}">
      <dgm:prSet/>
      <dgm:spPr/>
      <dgm:t>
        <a:bodyPr/>
        <a:lstStyle/>
        <a:p>
          <a:endParaRPr lang="hr-HR"/>
        </a:p>
      </dgm:t>
    </dgm:pt>
    <dgm:pt modelId="{D8FE4395-B129-4D5E-B646-4C6442B0F06F}" type="pres">
      <dgm:prSet presAssocID="{A6148A7C-C97A-4BEC-90E1-563028E4FF5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099E9B-19FA-497E-BA4C-AC6842A75891}" type="pres">
      <dgm:prSet presAssocID="{148ADB3D-4F05-4F24-88B0-8E5137052A7F}" presName="parentText" presStyleLbl="node1" presStyleIdx="0" presStyleCnt="1" custScaleY="129175" custLinFactNeighborX="-5868" custLinFactNeighborY="-52478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08DACFD-5390-4E27-A380-035EFF99C155}" type="presOf" srcId="{148ADB3D-4F05-4F24-88B0-8E5137052A7F}" destId="{34099E9B-19FA-497E-BA4C-AC6842A75891}" srcOrd="0" destOrd="0" presId="urn:microsoft.com/office/officeart/2005/8/layout/vList2"/>
    <dgm:cxn modelId="{8CAEA173-13E3-4736-A0B4-7BDCD71D4226}" srcId="{A6148A7C-C97A-4BEC-90E1-563028E4FF5E}" destId="{148ADB3D-4F05-4F24-88B0-8E5137052A7F}" srcOrd="0" destOrd="0" parTransId="{7497E159-1731-4409-9B30-9C84679A4A51}" sibTransId="{3C0DC34B-9CB7-4972-B2F5-5434DE5E3010}"/>
    <dgm:cxn modelId="{25114A02-4150-411E-9482-2CDF6B46D609}" type="presOf" srcId="{A6148A7C-C97A-4BEC-90E1-563028E4FF5E}" destId="{D8FE4395-B129-4D5E-B646-4C6442B0F06F}" srcOrd="0" destOrd="0" presId="urn:microsoft.com/office/officeart/2005/8/layout/vList2"/>
    <dgm:cxn modelId="{E7DA18F2-0525-4D46-850B-8B1F78FC2412}" type="presParOf" srcId="{D8FE4395-B129-4D5E-B646-4C6442B0F06F}" destId="{34099E9B-19FA-497E-BA4C-AC6842A7589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8" minVer="http://schemas.openxmlformats.org/drawingml/2006/diagram"/>
    </a:ext>
  </dgm:extLst>
</dgm:dataModel>
</file>

<file path=ppt/diagrams/data24.xml><?xml version="1.0" encoding="utf-8"?>
<dgm:dataModel xmlns:dgm="http://schemas.openxmlformats.org/drawingml/2006/diagram" xmlns:a="http://schemas.openxmlformats.org/drawingml/2006/main">
  <dgm:ptLst>
    <dgm:pt modelId="{820590C7-1999-4D02-A689-0B9860A80784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D144A61-E754-4BFA-ADB3-8FD85E3B5359}">
      <dgm:prSet/>
      <dgm:spPr>
        <a:solidFill>
          <a:schemeClr val="accent5"/>
        </a:solidFill>
      </dgm:spPr>
      <dgm:t>
        <a:bodyPr/>
        <a:lstStyle/>
        <a:p>
          <a:pPr algn="ctr" rtl="0"/>
          <a:r>
            <a:rPr lang="hr-HR" dirty="0" smtClean="0"/>
            <a:t>Sadržaj  izvatka iz registra udruga</a:t>
          </a:r>
          <a:endParaRPr lang="hr-HR" dirty="0"/>
        </a:p>
      </dgm:t>
    </dgm:pt>
    <dgm:pt modelId="{B43C6736-5E50-410A-BCA0-591A1699B9E2}" type="parTrans" cxnId="{F06D84AE-2C6C-408B-8990-3D3353E268A6}">
      <dgm:prSet/>
      <dgm:spPr/>
      <dgm:t>
        <a:bodyPr/>
        <a:lstStyle/>
        <a:p>
          <a:endParaRPr lang="hr-HR"/>
        </a:p>
      </dgm:t>
    </dgm:pt>
    <dgm:pt modelId="{6E438550-D749-4CFA-8B01-A0C1F0513385}" type="sibTrans" cxnId="{F06D84AE-2C6C-408B-8990-3D3353E268A6}">
      <dgm:prSet/>
      <dgm:spPr/>
      <dgm:t>
        <a:bodyPr/>
        <a:lstStyle/>
        <a:p>
          <a:endParaRPr lang="hr-HR"/>
        </a:p>
      </dgm:t>
    </dgm:pt>
    <dgm:pt modelId="{2CD8D387-D00B-471E-BE45-6014825C1C91}" type="pres">
      <dgm:prSet presAssocID="{820590C7-1999-4D02-A689-0B9860A80784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48285B90-07F8-4134-AEAF-9D6B28E8A4FE}" type="pres">
      <dgm:prSet presAssocID="{6D144A61-E754-4BFA-ADB3-8FD85E3B5359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01FD0211-0B90-495E-9451-C8DA5E18864F}" type="presOf" srcId="{6D144A61-E754-4BFA-ADB3-8FD85E3B5359}" destId="{48285B90-07F8-4134-AEAF-9D6B28E8A4FE}" srcOrd="0" destOrd="0" presId="urn:microsoft.com/office/officeart/2005/8/layout/vList2"/>
    <dgm:cxn modelId="{8B1ACB15-01D1-434C-938B-F3D0E038F4CD}" type="presOf" srcId="{820590C7-1999-4D02-A689-0B9860A80784}" destId="{2CD8D387-D00B-471E-BE45-6014825C1C91}" srcOrd="0" destOrd="0" presId="urn:microsoft.com/office/officeart/2005/8/layout/vList2"/>
    <dgm:cxn modelId="{F06D84AE-2C6C-408B-8990-3D3353E268A6}" srcId="{820590C7-1999-4D02-A689-0B9860A80784}" destId="{6D144A61-E754-4BFA-ADB3-8FD85E3B5359}" srcOrd="0" destOrd="0" parTransId="{B43C6736-5E50-410A-BCA0-591A1699B9E2}" sibTransId="{6E438550-D749-4CFA-8B01-A0C1F0513385}"/>
    <dgm:cxn modelId="{B5370EC6-AF52-48D5-8D2A-1F8CC645E272}" type="presParOf" srcId="{2CD8D387-D00B-471E-BE45-6014825C1C91}" destId="{48285B90-07F8-4134-AEAF-9D6B28E8A4FE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5.xml><?xml version="1.0" encoding="utf-8"?>
<dgm:dataModel xmlns:dgm="http://schemas.openxmlformats.org/drawingml/2006/diagram" xmlns:a="http://schemas.openxmlformats.org/drawingml/2006/main">
  <dgm:ptLst>
    <dgm:pt modelId="{E8BD14FD-C0EF-46B2-9979-02DE517A4DF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19041E96-2699-4091-8244-087D45F24767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en-GB" sz="3200" b="1" dirty="0" smtClean="0"/>
            <a:t>R</a:t>
          </a:r>
          <a:r>
            <a:rPr lang="hr-HR" sz="3200" b="1" dirty="0" err="1" smtClean="0"/>
            <a:t>egistar</a:t>
          </a:r>
          <a:r>
            <a:rPr lang="hr-HR" sz="3200" b="1" dirty="0" smtClean="0"/>
            <a:t> neprofitnih organizacija  </a:t>
          </a:r>
          <a:endParaRPr lang="hr-HR" sz="3200" dirty="0"/>
        </a:p>
      </dgm:t>
    </dgm:pt>
    <dgm:pt modelId="{266151B0-1E27-450F-8593-AA8D562B66E1}" type="parTrans" cxnId="{490B52DE-60F1-4627-A61F-E70F1925FE46}">
      <dgm:prSet/>
      <dgm:spPr/>
      <dgm:t>
        <a:bodyPr/>
        <a:lstStyle/>
        <a:p>
          <a:endParaRPr lang="hr-HR"/>
        </a:p>
      </dgm:t>
    </dgm:pt>
    <dgm:pt modelId="{0634C3F5-D5A8-49BB-8A12-8A7AF9F90CCC}" type="sibTrans" cxnId="{490B52DE-60F1-4627-A61F-E70F1925FE46}">
      <dgm:prSet/>
      <dgm:spPr/>
      <dgm:t>
        <a:bodyPr/>
        <a:lstStyle/>
        <a:p>
          <a:endParaRPr lang="hr-HR"/>
        </a:p>
      </dgm:t>
    </dgm:pt>
    <dgm:pt modelId="{A3EE347C-7A6F-4752-BEC6-5F72495C35A2}" type="pres">
      <dgm:prSet presAssocID="{E8BD14FD-C0EF-46B2-9979-02DE517A4DF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F10CCE-1E3E-4CBD-A82B-0C7242F8632A}" type="pres">
      <dgm:prSet presAssocID="{19041E96-2699-4091-8244-087D45F24767}" presName="parentText" presStyleLbl="node1" presStyleIdx="0" presStyleCnt="1" custLinFactNeighborX="585" custLinFactNeighborY="-7533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83EF7F0-2364-4654-AB6D-DCD2BEBCA032}" type="presOf" srcId="{19041E96-2699-4091-8244-087D45F24767}" destId="{0CF10CCE-1E3E-4CBD-A82B-0C7242F8632A}" srcOrd="0" destOrd="0" presId="urn:microsoft.com/office/officeart/2005/8/layout/vList2"/>
    <dgm:cxn modelId="{490B52DE-60F1-4627-A61F-E70F1925FE46}" srcId="{E8BD14FD-C0EF-46B2-9979-02DE517A4DFB}" destId="{19041E96-2699-4091-8244-087D45F24767}" srcOrd="0" destOrd="0" parTransId="{266151B0-1E27-450F-8593-AA8D562B66E1}" sibTransId="{0634C3F5-D5A8-49BB-8A12-8A7AF9F90CCC}"/>
    <dgm:cxn modelId="{C91A9CC5-244B-425E-9011-FD91A4D8ABC2}" type="presOf" srcId="{E8BD14FD-C0EF-46B2-9979-02DE517A4DFB}" destId="{A3EE347C-7A6F-4752-BEC6-5F72495C35A2}" srcOrd="0" destOrd="0" presId="urn:microsoft.com/office/officeart/2005/8/layout/vList2"/>
    <dgm:cxn modelId="{68D14134-5F5F-42AB-804F-2546F3615AEF}" type="presParOf" srcId="{A3EE347C-7A6F-4752-BEC6-5F72495C35A2}" destId="{0CF10CCE-1E3E-4CBD-A82B-0C7242F8632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6.xml><?xml version="1.0" encoding="utf-8"?>
<dgm:dataModel xmlns:dgm="http://schemas.openxmlformats.org/drawingml/2006/diagram" xmlns:a="http://schemas.openxmlformats.org/drawingml/2006/main">
  <dgm:ptLst>
    <dgm:pt modelId="{6B1A59A3-4541-40D8-ABFE-7C904FA9CA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6DED838-9BEA-4E43-BE20-AD6B3099559B}">
      <dgm:prSet custT="1"/>
      <dgm:spPr>
        <a:solidFill>
          <a:schemeClr val="accent2"/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4000" b="1" dirty="0" smtClean="0"/>
            <a:t>Sprječavanje sukoba interesa</a:t>
          </a:r>
        </a:p>
      </dgm:t>
    </dgm:pt>
    <dgm:pt modelId="{ECE24899-2B34-467C-87FF-12602C4FC349}" type="parTrans" cxnId="{7430C347-F33E-4CF6-B8A4-26FD7B81878B}">
      <dgm:prSet/>
      <dgm:spPr/>
      <dgm:t>
        <a:bodyPr/>
        <a:lstStyle/>
        <a:p>
          <a:endParaRPr lang="hr-HR"/>
        </a:p>
      </dgm:t>
    </dgm:pt>
    <dgm:pt modelId="{C0D6D748-87F8-4A54-A3AE-B865241295C3}" type="sibTrans" cxnId="{7430C347-F33E-4CF6-B8A4-26FD7B81878B}">
      <dgm:prSet/>
      <dgm:spPr/>
      <dgm:t>
        <a:bodyPr/>
        <a:lstStyle/>
        <a:p>
          <a:endParaRPr lang="hr-HR"/>
        </a:p>
      </dgm:t>
    </dgm:pt>
    <dgm:pt modelId="{8B39D7AF-7E2F-4316-A0DD-D7E1C0B051B8}" type="pres">
      <dgm:prSet presAssocID="{6B1A59A3-4541-40D8-ABFE-7C904FA9C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6A3EBC3-9E59-4B7A-9254-8CC286983032}" type="pres">
      <dgm:prSet presAssocID="{56DED838-9BEA-4E43-BE20-AD6B309955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E42820D-217C-44B9-988C-CD3145E04D96}" type="presOf" srcId="{56DED838-9BEA-4E43-BE20-AD6B3099559B}" destId="{56A3EBC3-9E59-4B7A-9254-8CC286983032}" srcOrd="0" destOrd="0" presId="urn:microsoft.com/office/officeart/2005/8/layout/vList2"/>
    <dgm:cxn modelId="{1CA7044B-3201-45F7-AECC-77DFACAA9BC0}" type="presOf" srcId="{6B1A59A3-4541-40D8-ABFE-7C904FA9CA03}" destId="{8B39D7AF-7E2F-4316-A0DD-D7E1C0B051B8}" srcOrd="0" destOrd="0" presId="urn:microsoft.com/office/officeart/2005/8/layout/vList2"/>
    <dgm:cxn modelId="{7430C347-F33E-4CF6-B8A4-26FD7B81878B}" srcId="{6B1A59A3-4541-40D8-ABFE-7C904FA9CA03}" destId="{56DED838-9BEA-4E43-BE20-AD6B3099559B}" srcOrd="0" destOrd="0" parTransId="{ECE24899-2B34-467C-87FF-12602C4FC349}" sibTransId="{C0D6D748-87F8-4A54-A3AE-B865241295C3}"/>
    <dgm:cxn modelId="{D3456EE0-E621-46D6-B1DD-EFEC57F29664}" type="presParOf" srcId="{8B39D7AF-7E2F-4316-A0DD-D7E1C0B051B8}" destId="{56A3EBC3-9E59-4B7A-9254-8CC286983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7.xml><?xml version="1.0" encoding="utf-8"?>
<dgm:dataModel xmlns:dgm="http://schemas.openxmlformats.org/drawingml/2006/diagram" xmlns:a="http://schemas.openxmlformats.org/drawingml/2006/main">
  <dgm:ptLst>
    <dgm:pt modelId="{96F3AA4C-4171-4637-B49B-D6016F2A392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E6B817F-F027-42B8-931D-3C20EF50565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noProof="0" dirty="0" smtClean="0"/>
            <a:t>Putem javnog natječaja (su)financiraju </a:t>
          </a:r>
          <a:r>
            <a:rPr lang="en-GB" dirty="0" smtClean="0"/>
            <a:t>se:</a:t>
          </a:r>
          <a:endParaRPr lang="hr-HR" dirty="0"/>
        </a:p>
      </dgm:t>
    </dgm:pt>
    <dgm:pt modelId="{32062ED4-B420-43BE-99B8-B266DBB38FCB}" type="parTrans" cxnId="{CFFBE0BB-280E-4040-B02C-EFCDFE807507}">
      <dgm:prSet/>
      <dgm:spPr/>
      <dgm:t>
        <a:bodyPr/>
        <a:lstStyle/>
        <a:p>
          <a:endParaRPr lang="hr-HR"/>
        </a:p>
      </dgm:t>
    </dgm:pt>
    <dgm:pt modelId="{54E55E13-E4EE-48AB-8746-5768D3D7C98A}" type="sibTrans" cxnId="{CFFBE0BB-280E-4040-B02C-EFCDFE807507}">
      <dgm:prSet/>
      <dgm:spPr/>
      <dgm:t>
        <a:bodyPr/>
        <a:lstStyle/>
        <a:p>
          <a:endParaRPr lang="hr-HR"/>
        </a:p>
      </dgm:t>
    </dgm:pt>
    <dgm:pt modelId="{9F5EB0AC-091E-4B62-970F-107CEB00BA95}" type="pres">
      <dgm:prSet presAssocID="{96F3AA4C-4171-4637-B49B-D6016F2A392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8F27F39-0115-471F-89C9-FA36850215B0}" type="pres">
      <dgm:prSet presAssocID="{2E6B817F-F027-42B8-931D-3C20EF50565B}" presName="parentText" presStyleLbl="node1" presStyleIdx="0" presStyleCnt="1" custScaleY="5741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FFBE0BB-280E-4040-B02C-EFCDFE807507}" srcId="{96F3AA4C-4171-4637-B49B-D6016F2A392F}" destId="{2E6B817F-F027-42B8-931D-3C20EF50565B}" srcOrd="0" destOrd="0" parTransId="{32062ED4-B420-43BE-99B8-B266DBB38FCB}" sibTransId="{54E55E13-E4EE-48AB-8746-5768D3D7C98A}"/>
    <dgm:cxn modelId="{1FCFE0E7-D3CD-4D08-90CD-FFA0D4D0928E}" type="presOf" srcId="{96F3AA4C-4171-4637-B49B-D6016F2A392F}" destId="{9F5EB0AC-091E-4B62-970F-107CEB00BA95}" srcOrd="0" destOrd="0" presId="urn:microsoft.com/office/officeart/2005/8/layout/vList2"/>
    <dgm:cxn modelId="{FD7F5AD2-4EC5-4A80-B383-76629F491ECC}" type="presOf" srcId="{2E6B817F-F027-42B8-931D-3C20EF50565B}" destId="{28F27F39-0115-471F-89C9-FA36850215B0}" srcOrd="0" destOrd="0" presId="urn:microsoft.com/office/officeart/2005/8/layout/vList2"/>
    <dgm:cxn modelId="{5C1C3DF5-CED0-4224-AC83-536D2DF0B7DE}" type="presParOf" srcId="{9F5EB0AC-091E-4B62-970F-107CEB00BA95}" destId="{28F27F39-0115-471F-89C9-FA36850215B0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8.xml><?xml version="1.0" encoding="utf-8"?>
<dgm:dataModel xmlns:dgm="http://schemas.openxmlformats.org/drawingml/2006/diagram" xmlns:a="http://schemas.openxmlformats.org/drawingml/2006/main">
  <dgm:ptLst>
    <dgm:pt modelId="{4EA58F93-FEC2-41B3-9DC3-018F2C7D8532}" type="doc">
      <dgm:prSet loTypeId="urn:microsoft.com/office/officeart/2005/8/layout/hList6" loCatId="list" qsTypeId="urn:microsoft.com/office/officeart/2005/8/quickstyle/simple1" qsCatId="simple" csTypeId="urn:microsoft.com/office/officeart/2005/8/colors/accent1_4" csCatId="accent1" phldr="1"/>
      <dgm:spPr/>
      <dgm:t>
        <a:bodyPr/>
        <a:lstStyle/>
        <a:p>
          <a:endParaRPr lang="hr-HR"/>
        </a:p>
      </dgm:t>
    </dgm:pt>
    <dgm:pt modelId="{A9B1686A-6DBF-42DE-99D1-A9808B6384B1}">
      <dgm:prSet custT="1"/>
      <dgm:spPr/>
      <dgm:t>
        <a:bodyPr/>
        <a:lstStyle/>
        <a:p>
          <a:pPr rtl="0"/>
          <a:r>
            <a:rPr lang="hr-HR" sz="2000" dirty="0" smtClean="0"/>
            <a:t>program</a:t>
          </a:r>
          <a:r>
            <a:rPr lang="en-GB" sz="2000" dirty="0" err="1" smtClean="0"/>
            <a:t>i</a:t>
          </a:r>
          <a:r>
            <a:rPr lang="hr-HR" sz="2000" dirty="0" smtClean="0"/>
            <a:t> i projekat</a:t>
          </a:r>
          <a:r>
            <a:rPr lang="en-GB" sz="2000" dirty="0" err="1" smtClean="0"/>
            <a:t>i</a:t>
          </a:r>
          <a:r>
            <a:rPr lang="en-GB" sz="2000" dirty="0" smtClean="0"/>
            <a:t> od </a:t>
          </a:r>
          <a:r>
            <a:rPr lang="en-GB" sz="2000" dirty="0" err="1" smtClean="0"/>
            <a:t>interesa</a:t>
          </a:r>
          <a:r>
            <a:rPr lang="en-GB" sz="2000" dirty="0" smtClean="0"/>
            <a:t> za </a:t>
          </a:r>
          <a:r>
            <a:rPr lang="en-GB" sz="2000" dirty="0" err="1" smtClean="0"/>
            <a:t>opće</a:t>
          </a:r>
          <a:r>
            <a:rPr lang="en-GB" sz="2000" dirty="0" smtClean="0"/>
            <a:t> dobro </a:t>
          </a:r>
          <a:r>
            <a:rPr lang="en-GB" sz="2000" dirty="0" err="1" smtClean="0"/>
            <a:t>koje</a:t>
          </a:r>
          <a:r>
            <a:rPr lang="en-GB" sz="2000" dirty="0" smtClean="0"/>
            <a:t> </a:t>
          </a:r>
          <a:r>
            <a:rPr lang="en-GB" sz="2000" dirty="0" err="1" smtClean="0"/>
            <a:t>provode</a:t>
          </a:r>
          <a:r>
            <a:rPr lang="en-GB" sz="2000" dirty="0" smtClean="0"/>
            <a:t> udruge</a:t>
          </a:r>
          <a:endParaRPr lang="hr-HR" sz="2000" dirty="0"/>
        </a:p>
      </dgm:t>
    </dgm:pt>
    <dgm:pt modelId="{CC88A9CD-C93F-4C14-81B5-B6E5DF2E5B4F}" type="parTrans" cxnId="{1F799E9F-679B-4E14-9050-A64652BA0CB3}">
      <dgm:prSet/>
      <dgm:spPr/>
      <dgm:t>
        <a:bodyPr/>
        <a:lstStyle/>
        <a:p>
          <a:endParaRPr lang="hr-HR"/>
        </a:p>
      </dgm:t>
    </dgm:pt>
    <dgm:pt modelId="{876BCD74-3510-4956-A436-85E0FBC85C81}" type="sibTrans" cxnId="{1F799E9F-679B-4E14-9050-A64652BA0CB3}">
      <dgm:prSet/>
      <dgm:spPr/>
      <dgm:t>
        <a:bodyPr/>
        <a:lstStyle/>
        <a:p>
          <a:endParaRPr lang="hr-HR"/>
        </a:p>
      </dgm:t>
    </dgm:pt>
    <dgm:pt modelId="{3B6571CC-48A9-4CEC-BAB3-149AF435A6F1}">
      <dgm:prSet custT="1"/>
      <dgm:spPr>
        <a:solidFill>
          <a:schemeClr val="accent2">
            <a:lumMod val="75000"/>
          </a:schemeClr>
        </a:solidFill>
      </dgm:spPr>
      <dgm:t>
        <a:bodyPr/>
        <a:lstStyle/>
        <a:p>
          <a:pPr rtl="0"/>
          <a:r>
            <a:rPr lang="hr-HR" sz="1600" dirty="0" smtClean="0"/>
            <a:t>podrške institucionalnom organizacijskom i programskom razvoju udruga</a:t>
          </a:r>
          <a:endParaRPr lang="hr-HR" sz="1600" dirty="0"/>
        </a:p>
      </dgm:t>
    </dgm:pt>
    <dgm:pt modelId="{2293FE76-60B0-431E-A86C-4B745C771A25}" type="parTrans" cxnId="{138A3A48-3B79-44EB-A998-64A92260A312}">
      <dgm:prSet/>
      <dgm:spPr/>
      <dgm:t>
        <a:bodyPr/>
        <a:lstStyle/>
        <a:p>
          <a:endParaRPr lang="hr-HR"/>
        </a:p>
      </dgm:t>
    </dgm:pt>
    <dgm:pt modelId="{FE5A6F0A-680F-4EB4-A6F9-79EE6081339A}" type="sibTrans" cxnId="{138A3A48-3B79-44EB-A998-64A92260A312}">
      <dgm:prSet/>
      <dgm:spPr/>
      <dgm:t>
        <a:bodyPr/>
        <a:lstStyle/>
        <a:p>
          <a:endParaRPr lang="hr-HR"/>
        </a:p>
      </dgm:t>
    </dgm:pt>
    <dgm:pt modelId="{1E4C9CC9-1A70-45D1-A923-2020E5353422}">
      <dgm:prSet custT="1"/>
      <dgm:spPr>
        <a:solidFill>
          <a:srgbClr val="FF0000"/>
        </a:solidFill>
      </dgm:spPr>
      <dgm:t>
        <a:bodyPr/>
        <a:lstStyle/>
        <a:p>
          <a:pPr rtl="0"/>
          <a:r>
            <a:rPr lang="hr-HR" sz="2000" dirty="0" smtClean="0"/>
            <a:t>program</a:t>
          </a:r>
          <a:r>
            <a:rPr lang="en-GB" sz="2000" dirty="0" err="1" smtClean="0"/>
            <a:t>i</a:t>
          </a:r>
          <a:r>
            <a:rPr lang="hr-HR" sz="2000" dirty="0" smtClean="0"/>
            <a:t> javnih potreba koje provode udruge i koje su propisane posebnim zakonima </a:t>
          </a:r>
          <a:endParaRPr lang="hr-HR" sz="2000" dirty="0"/>
        </a:p>
      </dgm:t>
    </dgm:pt>
    <dgm:pt modelId="{01E0475E-A40E-4404-AA44-6DD7990CDC37}" type="parTrans" cxnId="{E6EECE95-012A-4DCD-8CAB-B16C4A220229}">
      <dgm:prSet/>
      <dgm:spPr/>
      <dgm:t>
        <a:bodyPr/>
        <a:lstStyle/>
        <a:p>
          <a:endParaRPr lang="hr-HR"/>
        </a:p>
      </dgm:t>
    </dgm:pt>
    <dgm:pt modelId="{E5D7D3E1-4491-4DB7-BF13-A4C63713B47A}" type="sibTrans" cxnId="{E6EECE95-012A-4DCD-8CAB-B16C4A220229}">
      <dgm:prSet/>
      <dgm:spPr/>
      <dgm:t>
        <a:bodyPr/>
        <a:lstStyle/>
        <a:p>
          <a:endParaRPr lang="hr-HR"/>
        </a:p>
      </dgm:t>
    </dgm:pt>
    <dgm:pt modelId="{4FCC2E32-5BCA-4722-A414-063A89263EF6}">
      <dgm:prSet custT="1"/>
      <dgm:spPr>
        <a:solidFill>
          <a:schemeClr val="accent1">
            <a:lumMod val="50000"/>
          </a:schemeClr>
        </a:solidFill>
      </dgm:spPr>
      <dgm:t>
        <a:bodyPr/>
        <a:lstStyle/>
        <a:p>
          <a:pPr rtl="0"/>
          <a:r>
            <a:rPr lang="hr-HR" sz="2000" dirty="0" smtClean="0"/>
            <a:t>rad udruga pružatelja socijalnih usluga putem socijalnog ugovaranja </a:t>
          </a:r>
          <a:endParaRPr lang="hr-HR" sz="2000" dirty="0"/>
        </a:p>
      </dgm:t>
    </dgm:pt>
    <dgm:pt modelId="{5F4B3F57-5F45-4F06-9314-DC59AFCDE4C5}" type="parTrans" cxnId="{1DC13035-E335-4000-B16D-526DD5D750E2}">
      <dgm:prSet/>
      <dgm:spPr/>
      <dgm:t>
        <a:bodyPr/>
        <a:lstStyle/>
        <a:p>
          <a:endParaRPr lang="hr-HR"/>
        </a:p>
      </dgm:t>
    </dgm:pt>
    <dgm:pt modelId="{F17270AE-1863-475F-BE64-DA34035BCF0E}" type="sibTrans" cxnId="{1DC13035-E335-4000-B16D-526DD5D750E2}">
      <dgm:prSet/>
      <dgm:spPr/>
      <dgm:t>
        <a:bodyPr/>
        <a:lstStyle/>
        <a:p>
          <a:endParaRPr lang="hr-HR"/>
        </a:p>
      </dgm:t>
    </dgm:pt>
    <dgm:pt modelId="{4E24ADF7-7FFE-415F-816D-A2A269C795BC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hr-HR" sz="1800" dirty="0" err="1" smtClean="0"/>
            <a:t>obvezn</a:t>
          </a:r>
          <a:r>
            <a:rPr lang="en-GB" sz="1800" dirty="0" err="1" smtClean="0"/>
            <a:t>i</a:t>
          </a:r>
          <a:r>
            <a:rPr lang="hr-HR" sz="1800" dirty="0" smtClean="0"/>
            <a:t> doprinos korisnika financiranja za provedbu programa i projekata ugovorenih iz fondova Europske unije i inozemnih javnih izvora</a:t>
          </a:r>
          <a:endParaRPr lang="hr-HR" sz="1800" dirty="0"/>
        </a:p>
      </dgm:t>
    </dgm:pt>
    <dgm:pt modelId="{53410A76-FE0F-42D7-9FD0-6AF4A277247B}" type="parTrans" cxnId="{A7D96137-A74F-4016-B276-2F0D71B6DDE8}">
      <dgm:prSet/>
      <dgm:spPr/>
      <dgm:t>
        <a:bodyPr/>
        <a:lstStyle/>
        <a:p>
          <a:endParaRPr lang="hr-HR"/>
        </a:p>
      </dgm:t>
    </dgm:pt>
    <dgm:pt modelId="{AAA498EA-18CF-4659-9C4F-C79D435968A5}" type="sibTrans" cxnId="{A7D96137-A74F-4016-B276-2F0D71B6DDE8}">
      <dgm:prSet/>
      <dgm:spPr/>
      <dgm:t>
        <a:bodyPr/>
        <a:lstStyle/>
        <a:p>
          <a:endParaRPr lang="hr-HR"/>
        </a:p>
      </dgm:t>
    </dgm:pt>
    <dgm:pt modelId="{A947E56E-62FA-4AFC-957C-8376B088B61D}">
      <dgm:prSet/>
      <dgm:spPr>
        <a:solidFill>
          <a:srgbClr val="7030A0"/>
        </a:solidFill>
      </dgm:spPr>
      <dgm:t>
        <a:bodyPr/>
        <a:lstStyle/>
        <a:p>
          <a:pPr rtl="0"/>
          <a:r>
            <a:rPr lang="hr-HR" dirty="0" smtClean="0"/>
            <a:t>nefinancijske podrške u pravima, pokretninama i nekretninama namijenjene udrugama koje provode programe i projekte</a:t>
          </a:r>
          <a:r>
            <a:rPr lang="en-GB" dirty="0" smtClean="0"/>
            <a:t> od </a:t>
          </a:r>
          <a:r>
            <a:rPr lang="en-GB" dirty="0" err="1" smtClean="0"/>
            <a:t>interesa</a:t>
          </a:r>
          <a:r>
            <a:rPr lang="en-GB" dirty="0" smtClean="0"/>
            <a:t> za </a:t>
          </a:r>
          <a:r>
            <a:rPr lang="en-GB" dirty="0" err="1" smtClean="0"/>
            <a:t>opće</a:t>
          </a:r>
          <a:r>
            <a:rPr lang="en-GB" dirty="0" smtClean="0"/>
            <a:t> dobro</a:t>
          </a:r>
          <a:endParaRPr lang="hr-HR" dirty="0"/>
        </a:p>
      </dgm:t>
    </dgm:pt>
    <dgm:pt modelId="{B487DF81-A4BE-47F3-8EC5-6DE113B75CBA}" type="parTrans" cxnId="{10FDB16D-10ED-4012-B3AD-DBB5EB1334DE}">
      <dgm:prSet/>
      <dgm:spPr/>
      <dgm:t>
        <a:bodyPr/>
        <a:lstStyle/>
        <a:p>
          <a:endParaRPr lang="hr-HR"/>
        </a:p>
      </dgm:t>
    </dgm:pt>
    <dgm:pt modelId="{D37ADAC1-EB67-475B-9B82-58C1BC4C9B71}" type="sibTrans" cxnId="{10FDB16D-10ED-4012-B3AD-DBB5EB1334DE}">
      <dgm:prSet/>
      <dgm:spPr/>
      <dgm:t>
        <a:bodyPr/>
        <a:lstStyle/>
        <a:p>
          <a:endParaRPr lang="hr-HR"/>
        </a:p>
      </dgm:t>
    </dgm:pt>
    <dgm:pt modelId="{3D176C5E-50CF-4AC8-AAF8-6B8AE7666D1E}" type="pres">
      <dgm:prSet presAssocID="{4EA58F93-FEC2-41B3-9DC3-018F2C7D8532}" presName="Name0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B7A81B23-A83E-437E-B4FE-9BDFC57AF149}" type="pres">
      <dgm:prSet presAssocID="{A9B1686A-6DBF-42DE-99D1-A9808B6384B1}" presName="node" presStyleLbl="node1" presStyleIdx="0" presStyleCnt="6" custLinFactNeighborX="47945" custLinFactNeighborY="-58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0EE7C754-B0FE-4F00-B179-7D6DE647EE6D}" type="pres">
      <dgm:prSet presAssocID="{876BCD74-3510-4956-A436-85E0FBC85C81}" presName="sibTrans" presStyleCnt="0"/>
      <dgm:spPr/>
    </dgm:pt>
    <dgm:pt modelId="{CB2C7625-779F-4D93-A3FF-3A530EEBEBC5}" type="pres">
      <dgm:prSet presAssocID="{3B6571CC-48A9-4CEC-BAB3-149AF435A6F1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6FBE7A97-DBDC-4968-8A20-CD6DC9B8BAA8}" type="pres">
      <dgm:prSet presAssocID="{FE5A6F0A-680F-4EB4-A6F9-79EE6081339A}" presName="sibTrans" presStyleCnt="0"/>
      <dgm:spPr/>
    </dgm:pt>
    <dgm:pt modelId="{21C3C1E8-4846-4B69-A9F3-0502620771D3}" type="pres">
      <dgm:prSet presAssocID="{1E4C9CC9-1A70-45D1-A923-2020E5353422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1B087573-0DAD-4BD0-BD85-029B5AD1F21B}" type="pres">
      <dgm:prSet presAssocID="{E5D7D3E1-4491-4DB7-BF13-A4C63713B47A}" presName="sibTrans" presStyleCnt="0"/>
      <dgm:spPr/>
    </dgm:pt>
    <dgm:pt modelId="{10B88214-F14B-410E-AE37-E27CD4C9B22F}" type="pres">
      <dgm:prSet presAssocID="{4FCC2E32-5BCA-4722-A414-063A89263EF6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95E492F6-E984-4783-ABBD-235EDFBF382B}" type="pres">
      <dgm:prSet presAssocID="{F17270AE-1863-475F-BE64-DA34035BCF0E}" presName="sibTrans" presStyleCnt="0"/>
      <dgm:spPr/>
    </dgm:pt>
    <dgm:pt modelId="{44EA6F19-22D8-4DF2-A66F-6AC4226B556E}" type="pres">
      <dgm:prSet presAssocID="{4E24ADF7-7FFE-415F-816D-A2A269C795BC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74B67AF-D1EF-4579-A959-08C69B928CF6}" type="pres">
      <dgm:prSet presAssocID="{AAA498EA-18CF-4659-9C4F-C79D435968A5}" presName="sibTrans" presStyleCnt="0"/>
      <dgm:spPr/>
    </dgm:pt>
    <dgm:pt modelId="{8F572C41-A7DF-483A-91AD-403CDB9FCAB7}" type="pres">
      <dgm:prSet presAssocID="{A947E56E-62FA-4AFC-957C-8376B088B61D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3F5D446-B968-447E-9496-B83DBA0CC8E9}" type="presOf" srcId="{1E4C9CC9-1A70-45D1-A923-2020E5353422}" destId="{21C3C1E8-4846-4B69-A9F3-0502620771D3}" srcOrd="0" destOrd="0" presId="urn:microsoft.com/office/officeart/2005/8/layout/hList6"/>
    <dgm:cxn modelId="{65E81C9C-90A3-4176-B5B9-5B8CCB4D74FF}" type="presOf" srcId="{A947E56E-62FA-4AFC-957C-8376B088B61D}" destId="{8F572C41-A7DF-483A-91AD-403CDB9FCAB7}" srcOrd="0" destOrd="0" presId="urn:microsoft.com/office/officeart/2005/8/layout/hList6"/>
    <dgm:cxn modelId="{E6EECE95-012A-4DCD-8CAB-B16C4A220229}" srcId="{4EA58F93-FEC2-41B3-9DC3-018F2C7D8532}" destId="{1E4C9CC9-1A70-45D1-A923-2020E5353422}" srcOrd="2" destOrd="0" parTransId="{01E0475E-A40E-4404-AA44-6DD7990CDC37}" sibTransId="{E5D7D3E1-4491-4DB7-BF13-A4C63713B47A}"/>
    <dgm:cxn modelId="{138A3A48-3B79-44EB-A998-64A92260A312}" srcId="{4EA58F93-FEC2-41B3-9DC3-018F2C7D8532}" destId="{3B6571CC-48A9-4CEC-BAB3-149AF435A6F1}" srcOrd="1" destOrd="0" parTransId="{2293FE76-60B0-431E-A86C-4B745C771A25}" sibTransId="{FE5A6F0A-680F-4EB4-A6F9-79EE6081339A}"/>
    <dgm:cxn modelId="{155FA837-2C0D-404E-BEE7-6D40F6D3FF51}" type="presOf" srcId="{4E24ADF7-7FFE-415F-816D-A2A269C795BC}" destId="{44EA6F19-22D8-4DF2-A66F-6AC4226B556E}" srcOrd="0" destOrd="0" presId="urn:microsoft.com/office/officeart/2005/8/layout/hList6"/>
    <dgm:cxn modelId="{F5AB2378-C60B-4EEB-A619-11C7BF866D08}" type="presOf" srcId="{A9B1686A-6DBF-42DE-99D1-A9808B6384B1}" destId="{B7A81B23-A83E-437E-B4FE-9BDFC57AF149}" srcOrd="0" destOrd="0" presId="urn:microsoft.com/office/officeart/2005/8/layout/hList6"/>
    <dgm:cxn modelId="{C212F02E-9056-40A9-9FAB-A72AA8BFFD25}" type="presOf" srcId="{4EA58F93-FEC2-41B3-9DC3-018F2C7D8532}" destId="{3D176C5E-50CF-4AC8-AAF8-6B8AE7666D1E}" srcOrd="0" destOrd="0" presId="urn:microsoft.com/office/officeart/2005/8/layout/hList6"/>
    <dgm:cxn modelId="{1DC13035-E335-4000-B16D-526DD5D750E2}" srcId="{4EA58F93-FEC2-41B3-9DC3-018F2C7D8532}" destId="{4FCC2E32-5BCA-4722-A414-063A89263EF6}" srcOrd="3" destOrd="0" parTransId="{5F4B3F57-5F45-4F06-9314-DC59AFCDE4C5}" sibTransId="{F17270AE-1863-475F-BE64-DA34035BCF0E}"/>
    <dgm:cxn modelId="{76E992D2-494D-40BC-A065-E6501F86EFF3}" type="presOf" srcId="{3B6571CC-48A9-4CEC-BAB3-149AF435A6F1}" destId="{CB2C7625-779F-4D93-A3FF-3A530EEBEBC5}" srcOrd="0" destOrd="0" presId="urn:microsoft.com/office/officeart/2005/8/layout/hList6"/>
    <dgm:cxn modelId="{1F799E9F-679B-4E14-9050-A64652BA0CB3}" srcId="{4EA58F93-FEC2-41B3-9DC3-018F2C7D8532}" destId="{A9B1686A-6DBF-42DE-99D1-A9808B6384B1}" srcOrd="0" destOrd="0" parTransId="{CC88A9CD-C93F-4C14-81B5-B6E5DF2E5B4F}" sibTransId="{876BCD74-3510-4956-A436-85E0FBC85C81}"/>
    <dgm:cxn modelId="{10FDB16D-10ED-4012-B3AD-DBB5EB1334DE}" srcId="{4EA58F93-FEC2-41B3-9DC3-018F2C7D8532}" destId="{A947E56E-62FA-4AFC-957C-8376B088B61D}" srcOrd="5" destOrd="0" parTransId="{B487DF81-A4BE-47F3-8EC5-6DE113B75CBA}" sibTransId="{D37ADAC1-EB67-475B-9B82-58C1BC4C9B71}"/>
    <dgm:cxn modelId="{A7D96137-A74F-4016-B276-2F0D71B6DDE8}" srcId="{4EA58F93-FEC2-41B3-9DC3-018F2C7D8532}" destId="{4E24ADF7-7FFE-415F-816D-A2A269C795BC}" srcOrd="4" destOrd="0" parTransId="{53410A76-FE0F-42D7-9FD0-6AF4A277247B}" sibTransId="{AAA498EA-18CF-4659-9C4F-C79D435968A5}"/>
    <dgm:cxn modelId="{66E4AB49-3ED6-4AD4-8BCD-0654D407D4EE}" type="presOf" srcId="{4FCC2E32-5BCA-4722-A414-063A89263EF6}" destId="{10B88214-F14B-410E-AE37-E27CD4C9B22F}" srcOrd="0" destOrd="0" presId="urn:microsoft.com/office/officeart/2005/8/layout/hList6"/>
    <dgm:cxn modelId="{E750E8E2-5F63-4036-AD1B-E95F8BCAA4F2}" type="presParOf" srcId="{3D176C5E-50CF-4AC8-AAF8-6B8AE7666D1E}" destId="{B7A81B23-A83E-437E-B4FE-9BDFC57AF149}" srcOrd="0" destOrd="0" presId="urn:microsoft.com/office/officeart/2005/8/layout/hList6"/>
    <dgm:cxn modelId="{BD298A71-6B24-47AE-93DF-C9576A062B7C}" type="presParOf" srcId="{3D176C5E-50CF-4AC8-AAF8-6B8AE7666D1E}" destId="{0EE7C754-B0FE-4F00-B179-7D6DE647EE6D}" srcOrd="1" destOrd="0" presId="urn:microsoft.com/office/officeart/2005/8/layout/hList6"/>
    <dgm:cxn modelId="{9102D711-7E52-481E-B575-F7D5B9FDDDA5}" type="presParOf" srcId="{3D176C5E-50CF-4AC8-AAF8-6B8AE7666D1E}" destId="{CB2C7625-779F-4D93-A3FF-3A530EEBEBC5}" srcOrd="2" destOrd="0" presId="urn:microsoft.com/office/officeart/2005/8/layout/hList6"/>
    <dgm:cxn modelId="{6483CEBA-0404-4E79-9455-10E0AD0C27A5}" type="presParOf" srcId="{3D176C5E-50CF-4AC8-AAF8-6B8AE7666D1E}" destId="{6FBE7A97-DBDC-4968-8A20-CD6DC9B8BAA8}" srcOrd="3" destOrd="0" presId="urn:microsoft.com/office/officeart/2005/8/layout/hList6"/>
    <dgm:cxn modelId="{351F3C2D-E307-4B41-AE55-95E549427636}" type="presParOf" srcId="{3D176C5E-50CF-4AC8-AAF8-6B8AE7666D1E}" destId="{21C3C1E8-4846-4B69-A9F3-0502620771D3}" srcOrd="4" destOrd="0" presId="urn:microsoft.com/office/officeart/2005/8/layout/hList6"/>
    <dgm:cxn modelId="{2DED8A25-021E-4B30-A062-40D4708D99D7}" type="presParOf" srcId="{3D176C5E-50CF-4AC8-AAF8-6B8AE7666D1E}" destId="{1B087573-0DAD-4BD0-BD85-029B5AD1F21B}" srcOrd="5" destOrd="0" presId="urn:microsoft.com/office/officeart/2005/8/layout/hList6"/>
    <dgm:cxn modelId="{2321E118-436B-4E0E-AB55-26FB1E33B43C}" type="presParOf" srcId="{3D176C5E-50CF-4AC8-AAF8-6B8AE7666D1E}" destId="{10B88214-F14B-410E-AE37-E27CD4C9B22F}" srcOrd="6" destOrd="0" presId="urn:microsoft.com/office/officeart/2005/8/layout/hList6"/>
    <dgm:cxn modelId="{7F6B1238-1157-48AC-AFD4-F3F530FFC9DB}" type="presParOf" srcId="{3D176C5E-50CF-4AC8-AAF8-6B8AE7666D1E}" destId="{95E492F6-E984-4783-ABBD-235EDFBF382B}" srcOrd="7" destOrd="0" presId="urn:microsoft.com/office/officeart/2005/8/layout/hList6"/>
    <dgm:cxn modelId="{AD1688E2-6AD2-4BB0-8EFD-E5BE245DE243}" type="presParOf" srcId="{3D176C5E-50CF-4AC8-AAF8-6B8AE7666D1E}" destId="{44EA6F19-22D8-4DF2-A66F-6AC4226B556E}" srcOrd="8" destOrd="0" presId="urn:microsoft.com/office/officeart/2005/8/layout/hList6"/>
    <dgm:cxn modelId="{A9520DA9-1B3A-47F1-82A6-FDEB1C844D98}" type="presParOf" srcId="{3D176C5E-50CF-4AC8-AAF8-6B8AE7666D1E}" destId="{D74B67AF-D1EF-4579-A959-08C69B928CF6}" srcOrd="9" destOrd="0" presId="urn:microsoft.com/office/officeart/2005/8/layout/hList6"/>
    <dgm:cxn modelId="{0FF26338-6D63-451C-A717-CCC5B7F9D985}" type="presParOf" srcId="{3D176C5E-50CF-4AC8-AAF8-6B8AE7666D1E}" destId="{8F572C41-A7DF-483A-91AD-403CDB9FCAB7}" srcOrd="10" destOrd="0" presId="urn:microsoft.com/office/officeart/2005/8/layout/hList6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29.xml><?xml version="1.0" encoding="utf-8"?>
<dgm:dataModel xmlns:dgm="http://schemas.openxmlformats.org/drawingml/2006/diagram" xmlns:a="http://schemas.openxmlformats.org/drawingml/2006/main">
  <dgm:ptLst>
    <dgm:pt modelId="{6C5A2ADB-B76D-4868-818E-EEF1163B3E5F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/>
      <dgm:spPr/>
      <dgm:t>
        <a:bodyPr/>
        <a:lstStyle/>
        <a:p>
          <a:endParaRPr lang="hr-HR"/>
        </a:p>
      </dgm:t>
    </dgm:pt>
    <dgm:pt modelId="{720110C8-AF46-4F52-B550-ED3642CCA8FA}">
      <dgm:prSet/>
      <dgm:spPr/>
      <dgm:t>
        <a:bodyPr/>
        <a:lstStyle/>
        <a:p>
          <a:pPr rtl="0"/>
          <a:r>
            <a:rPr lang="en-GB" b="1" smtClean="0"/>
            <a:t>Zašto javni natječaj / javni poziv </a:t>
          </a:r>
          <a:r>
            <a:rPr lang="hr-HR" b="1" smtClean="0"/>
            <a:t/>
          </a:r>
          <a:br>
            <a:rPr lang="hr-HR" b="1" smtClean="0"/>
          </a:br>
          <a:r>
            <a:rPr lang="en-GB" b="1" smtClean="0"/>
            <a:t>i što je potrebno planirati?</a:t>
          </a:r>
          <a:endParaRPr lang="hr-HR"/>
        </a:p>
      </dgm:t>
    </dgm:pt>
    <dgm:pt modelId="{8C3DBBF4-49DC-4FBE-A209-6DAFE2F88F90}" type="parTrans" cxnId="{551E8BA8-BA7B-4A39-93C3-73B42FA3D917}">
      <dgm:prSet/>
      <dgm:spPr/>
      <dgm:t>
        <a:bodyPr/>
        <a:lstStyle/>
        <a:p>
          <a:endParaRPr lang="hr-HR"/>
        </a:p>
      </dgm:t>
    </dgm:pt>
    <dgm:pt modelId="{00AA4A5A-1622-4C09-8F8F-21AF99B83985}" type="sibTrans" cxnId="{551E8BA8-BA7B-4A39-93C3-73B42FA3D917}">
      <dgm:prSet/>
      <dgm:spPr/>
      <dgm:t>
        <a:bodyPr/>
        <a:lstStyle/>
        <a:p>
          <a:endParaRPr lang="hr-HR"/>
        </a:p>
      </dgm:t>
    </dgm:pt>
    <dgm:pt modelId="{101D4065-D7A9-4D86-9F6B-C760BDB8A8C3}" type="pres">
      <dgm:prSet presAssocID="{6C5A2ADB-B76D-4868-818E-EEF1163B3E5F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854A4681-48B4-43AA-AA2A-E342C4D027CB}" type="pres">
      <dgm:prSet presAssocID="{720110C8-AF46-4F52-B550-ED3642CCA8F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2BF9B7B-D6B1-42E9-BFE7-821FB5B29434}" type="presOf" srcId="{720110C8-AF46-4F52-B550-ED3642CCA8FA}" destId="{854A4681-48B4-43AA-AA2A-E342C4D027CB}" srcOrd="0" destOrd="0" presId="urn:microsoft.com/office/officeart/2005/8/layout/vList2"/>
    <dgm:cxn modelId="{551E8BA8-BA7B-4A39-93C3-73B42FA3D917}" srcId="{6C5A2ADB-B76D-4868-818E-EEF1163B3E5F}" destId="{720110C8-AF46-4F52-B550-ED3642CCA8FA}" srcOrd="0" destOrd="0" parTransId="{8C3DBBF4-49DC-4FBE-A209-6DAFE2F88F90}" sibTransId="{00AA4A5A-1622-4C09-8F8F-21AF99B83985}"/>
    <dgm:cxn modelId="{58EEB7C6-06D2-4FD9-AA3E-7ACFC58E32CE}" type="presOf" srcId="{6C5A2ADB-B76D-4868-818E-EEF1163B3E5F}" destId="{101D4065-D7A9-4D86-9F6B-C760BDB8A8C3}" srcOrd="0" destOrd="0" presId="urn:microsoft.com/office/officeart/2005/8/layout/vList2"/>
    <dgm:cxn modelId="{8C7A5543-0484-46A1-A17A-69387525FB67}" type="presParOf" srcId="{101D4065-D7A9-4D86-9F6B-C760BDB8A8C3}" destId="{854A4681-48B4-43AA-AA2A-E342C4D027CB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D917CAEE-2C0A-4ADB-B715-E6A9719C7639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hr-HR"/>
        </a:p>
      </dgm:t>
    </dgm:pt>
    <dgm:pt modelId="{DEE2A1DF-F2C4-42B3-9F17-1F233FE59573}">
      <dgm:prSet custT="1"/>
      <dgm:spPr/>
      <dgm:t>
        <a:bodyPr/>
        <a:lstStyle/>
        <a:p>
          <a:pPr rtl="0"/>
          <a:r>
            <a:rPr lang="en-GB" sz="3200" dirty="0" err="1" smtClean="0"/>
            <a:t>Usporedba</a:t>
          </a:r>
          <a:r>
            <a:rPr lang="en-GB" sz="3200" dirty="0" smtClean="0"/>
            <a:t> </a:t>
          </a:r>
          <a:r>
            <a:rPr lang="en-GB" sz="3200" dirty="0" err="1" smtClean="0"/>
            <a:t>dodjele</a:t>
          </a:r>
          <a:r>
            <a:rPr lang="en-GB" sz="3200" dirty="0" smtClean="0"/>
            <a:t> </a:t>
          </a:r>
          <a:r>
            <a:rPr lang="en-GB" sz="3200" dirty="0" err="1" smtClean="0"/>
            <a:t>sredstava</a:t>
          </a:r>
          <a:r>
            <a:rPr lang="en-GB" sz="3200" dirty="0" smtClean="0"/>
            <a:t> </a:t>
          </a:r>
          <a:r>
            <a:rPr lang="en-GB" sz="3200" dirty="0" err="1" smtClean="0"/>
            <a:t>iz</a:t>
          </a:r>
          <a:r>
            <a:rPr lang="en-GB" sz="3200" dirty="0" smtClean="0"/>
            <a:t> </a:t>
          </a:r>
          <a:r>
            <a:rPr lang="en-GB" sz="3200" dirty="0" err="1" smtClean="0"/>
            <a:t>javnih</a:t>
          </a:r>
          <a:r>
            <a:rPr lang="en-GB" sz="3200" dirty="0" smtClean="0"/>
            <a:t> </a:t>
          </a:r>
          <a:r>
            <a:rPr lang="en-GB" sz="3200" dirty="0" err="1" smtClean="0"/>
            <a:t>izvora</a:t>
          </a:r>
          <a:r>
            <a:rPr lang="en-GB" sz="3200" dirty="0" smtClean="0"/>
            <a:t> 2015/2016</a:t>
          </a:r>
          <a:endParaRPr lang="hr-HR" sz="1600" dirty="0"/>
        </a:p>
      </dgm:t>
    </dgm:pt>
    <dgm:pt modelId="{1BD1E03D-E563-43E5-87A7-DADDE7B1A8F9}" type="parTrans" cxnId="{D9F3C5D8-B02E-497A-A44E-364908EA7FCF}">
      <dgm:prSet/>
      <dgm:spPr/>
      <dgm:t>
        <a:bodyPr/>
        <a:lstStyle/>
        <a:p>
          <a:endParaRPr lang="hr-HR"/>
        </a:p>
      </dgm:t>
    </dgm:pt>
    <dgm:pt modelId="{A3F5BF1D-48AE-4A6E-AAB8-7E36D7A00988}" type="sibTrans" cxnId="{D9F3C5D8-B02E-497A-A44E-364908EA7FCF}">
      <dgm:prSet/>
      <dgm:spPr/>
      <dgm:t>
        <a:bodyPr/>
        <a:lstStyle/>
        <a:p>
          <a:endParaRPr lang="hr-HR"/>
        </a:p>
      </dgm:t>
    </dgm:pt>
    <dgm:pt modelId="{D5DEF67A-3F1E-4A31-A63B-15674CA95781}" type="pres">
      <dgm:prSet presAssocID="{D917CAEE-2C0A-4ADB-B715-E6A9719C763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6C451CF7-E902-4895-BCF5-FC6F227B4E39}" type="pres">
      <dgm:prSet presAssocID="{DEE2A1DF-F2C4-42B3-9F17-1F233FE59573}" presName="parentText" presStyleLbl="node1" presStyleIdx="0" presStyleCnt="1" custLinFactNeighborY="-1459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359101CE-5466-45EF-9CEA-45664A6B4F39}" type="presOf" srcId="{D917CAEE-2C0A-4ADB-B715-E6A9719C7639}" destId="{D5DEF67A-3F1E-4A31-A63B-15674CA95781}" srcOrd="0" destOrd="0" presId="urn:microsoft.com/office/officeart/2005/8/layout/vList2"/>
    <dgm:cxn modelId="{79240029-87AC-48B0-80E2-84E778B955E5}" type="presOf" srcId="{DEE2A1DF-F2C4-42B3-9F17-1F233FE59573}" destId="{6C451CF7-E902-4895-BCF5-FC6F227B4E39}" srcOrd="0" destOrd="0" presId="urn:microsoft.com/office/officeart/2005/8/layout/vList2"/>
    <dgm:cxn modelId="{D9F3C5D8-B02E-497A-A44E-364908EA7FCF}" srcId="{D917CAEE-2C0A-4ADB-B715-E6A9719C7639}" destId="{DEE2A1DF-F2C4-42B3-9F17-1F233FE59573}" srcOrd="0" destOrd="0" parTransId="{1BD1E03D-E563-43E5-87A7-DADDE7B1A8F9}" sibTransId="{A3F5BF1D-48AE-4A6E-AAB8-7E36D7A00988}"/>
    <dgm:cxn modelId="{B031D155-D771-4AD8-B5C8-00596B4E2F55}" type="presParOf" srcId="{D5DEF67A-3F1E-4A31-A63B-15674CA95781}" destId="{6C451CF7-E902-4895-BCF5-FC6F227B4E3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0.xml><?xml version="1.0" encoding="utf-8"?>
<dgm:dataModel xmlns:dgm="http://schemas.openxmlformats.org/drawingml/2006/diagram" xmlns:a="http://schemas.openxmlformats.org/drawingml/2006/main">
  <dgm:ptLst>
    <dgm:pt modelId="{6B1A59A3-4541-40D8-ABFE-7C904FA9CA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6DED838-9BEA-4E43-BE20-AD6B3099559B}">
      <dgm:prSet/>
      <dgm:spPr>
        <a:solidFill>
          <a:schemeClr val="accent2"/>
        </a:solidFill>
      </dgm:spPr>
      <dgm:t>
        <a:bodyPr/>
        <a:lstStyle/>
        <a:p>
          <a:pPr marL="0" marR="0" indent="0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err="1" smtClean="0"/>
            <a:t>Objava</a:t>
          </a:r>
          <a:r>
            <a:rPr lang="en-GB" dirty="0" smtClean="0"/>
            <a:t> </a:t>
          </a:r>
          <a:r>
            <a:rPr lang="en-GB" dirty="0" err="1" smtClean="0"/>
            <a:t>javnog</a:t>
          </a:r>
          <a:r>
            <a:rPr lang="en-GB" dirty="0" smtClean="0"/>
            <a:t> </a:t>
          </a:r>
          <a:r>
            <a:rPr lang="en-GB" dirty="0" err="1" smtClean="0"/>
            <a:t>natječaja</a:t>
          </a:r>
          <a:r>
            <a:rPr lang="en-GB" dirty="0" smtClean="0"/>
            <a:t> / </a:t>
          </a:r>
          <a:r>
            <a:rPr lang="en-GB" dirty="0" err="1" smtClean="0"/>
            <a:t>javnog</a:t>
          </a:r>
          <a:r>
            <a:rPr lang="en-GB" dirty="0" smtClean="0"/>
            <a:t> </a:t>
          </a:r>
          <a:r>
            <a:rPr lang="en-GB" dirty="0" err="1" smtClean="0"/>
            <a:t>poziva</a:t>
          </a:r>
          <a:endParaRPr lang="hr-HR" dirty="0" smtClean="0"/>
        </a:p>
      </dgm:t>
    </dgm:pt>
    <dgm:pt modelId="{ECE24899-2B34-467C-87FF-12602C4FC349}" type="parTrans" cxnId="{7430C347-F33E-4CF6-B8A4-26FD7B81878B}">
      <dgm:prSet/>
      <dgm:spPr/>
      <dgm:t>
        <a:bodyPr/>
        <a:lstStyle/>
        <a:p>
          <a:endParaRPr lang="hr-HR"/>
        </a:p>
      </dgm:t>
    </dgm:pt>
    <dgm:pt modelId="{C0D6D748-87F8-4A54-A3AE-B865241295C3}" type="sibTrans" cxnId="{7430C347-F33E-4CF6-B8A4-26FD7B81878B}">
      <dgm:prSet/>
      <dgm:spPr/>
      <dgm:t>
        <a:bodyPr/>
        <a:lstStyle/>
        <a:p>
          <a:endParaRPr lang="hr-HR"/>
        </a:p>
      </dgm:t>
    </dgm:pt>
    <dgm:pt modelId="{8B39D7AF-7E2F-4316-A0DD-D7E1C0B051B8}" type="pres">
      <dgm:prSet presAssocID="{6B1A59A3-4541-40D8-ABFE-7C904FA9C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6A3EBC3-9E59-4B7A-9254-8CC286983032}" type="pres">
      <dgm:prSet presAssocID="{56DED838-9BEA-4E43-BE20-AD6B3099559B}" presName="parentText" presStyleLbl="node1" presStyleIdx="0" presStyleCnt="1" custLinFactNeighborY="-20866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2D89575-AC98-487E-8CB1-4D89E4459EA1}" type="presOf" srcId="{56DED838-9BEA-4E43-BE20-AD6B3099559B}" destId="{56A3EBC3-9E59-4B7A-9254-8CC286983032}" srcOrd="0" destOrd="0" presId="urn:microsoft.com/office/officeart/2005/8/layout/vList2"/>
    <dgm:cxn modelId="{06B4F94E-9FDF-4DE1-B00E-7DC18D033D60}" type="presOf" srcId="{6B1A59A3-4541-40D8-ABFE-7C904FA9CA03}" destId="{8B39D7AF-7E2F-4316-A0DD-D7E1C0B051B8}" srcOrd="0" destOrd="0" presId="urn:microsoft.com/office/officeart/2005/8/layout/vList2"/>
    <dgm:cxn modelId="{7430C347-F33E-4CF6-B8A4-26FD7B81878B}" srcId="{6B1A59A3-4541-40D8-ABFE-7C904FA9CA03}" destId="{56DED838-9BEA-4E43-BE20-AD6B3099559B}" srcOrd="0" destOrd="0" parTransId="{ECE24899-2B34-467C-87FF-12602C4FC349}" sibTransId="{C0D6D748-87F8-4A54-A3AE-B865241295C3}"/>
    <dgm:cxn modelId="{44787822-C46C-44E0-98F3-1DCC6FFDC8FF}" type="presParOf" srcId="{8B39D7AF-7E2F-4316-A0DD-D7E1C0B051B8}" destId="{56A3EBC3-9E59-4B7A-9254-8CC286983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1.xml><?xml version="1.0" encoding="utf-8"?>
<dgm:dataModel xmlns:dgm="http://schemas.openxmlformats.org/drawingml/2006/diagram" xmlns:a="http://schemas.openxmlformats.org/drawingml/2006/main">
  <dgm:ptLst>
    <dgm:pt modelId="{1CE59134-F965-4F36-BEEF-9CCA8A18147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8E1A3C54-2E38-4821-812B-CE64DD3388C5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dirty="0" smtClean="0"/>
            <a:t>Financijska sredstava, bez objavljivanja javnog natječaja dodjeljuju se izravno samo:</a:t>
          </a:r>
          <a:endParaRPr lang="hr-HR" dirty="0"/>
        </a:p>
      </dgm:t>
    </dgm:pt>
    <dgm:pt modelId="{BCE41024-A589-4454-8A0F-A3CF9CCC8748}" type="parTrans" cxnId="{6273EFA2-003D-4E1A-BA78-B54C6D9882ED}">
      <dgm:prSet/>
      <dgm:spPr/>
      <dgm:t>
        <a:bodyPr/>
        <a:lstStyle/>
        <a:p>
          <a:endParaRPr lang="hr-HR"/>
        </a:p>
      </dgm:t>
    </dgm:pt>
    <dgm:pt modelId="{EE775AD2-C67F-41F6-87E8-FA7E5FFB6162}" type="sibTrans" cxnId="{6273EFA2-003D-4E1A-BA78-B54C6D9882ED}">
      <dgm:prSet/>
      <dgm:spPr/>
      <dgm:t>
        <a:bodyPr/>
        <a:lstStyle/>
        <a:p>
          <a:endParaRPr lang="hr-HR"/>
        </a:p>
      </dgm:t>
    </dgm:pt>
    <dgm:pt modelId="{93643019-ADA3-44A9-AB3C-D04D945683C9}" type="pres">
      <dgm:prSet presAssocID="{1CE59134-F965-4F36-BEEF-9CCA8A18147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6C12F3-4158-4F7E-A094-E237D1095BFF}" type="pres">
      <dgm:prSet presAssocID="{8E1A3C54-2E38-4821-812B-CE64DD3388C5}" presName="parentText" presStyleLbl="node1" presStyleIdx="0" presStyleCnt="1" custScaleY="46044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B06B693-5581-4B43-AA70-5F8B863B7DBF}" type="presOf" srcId="{8E1A3C54-2E38-4821-812B-CE64DD3388C5}" destId="{2C6C12F3-4158-4F7E-A094-E237D1095BFF}" srcOrd="0" destOrd="0" presId="urn:microsoft.com/office/officeart/2005/8/layout/vList2"/>
    <dgm:cxn modelId="{6273EFA2-003D-4E1A-BA78-B54C6D9882ED}" srcId="{1CE59134-F965-4F36-BEEF-9CCA8A181473}" destId="{8E1A3C54-2E38-4821-812B-CE64DD3388C5}" srcOrd="0" destOrd="0" parTransId="{BCE41024-A589-4454-8A0F-A3CF9CCC8748}" sibTransId="{EE775AD2-C67F-41F6-87E8-FA7E5FFB6162}"/>
    <dgm:cxn modelId="{889D2AAA-2C56-4A19-AC3B-ECE8ED5AC4D0}" type="presOf" srcId="{1CE59134-F965-4F36-BEEF-9CCA8A181473}" destId="{93643019-ADA3-44A9-AB3C-D04D945683C9}" srcOrd="0" destOrd="0" presId="urn:microsoft.com/office/officeart/2005/8/layout/vList2"/>
    <dgm:cxn modelId="{4C7A6DCE-31EC-4697-9B29-0004D2BDDEFE}" type="presParOf" srcId="{93643019-ADA3-44A9-AB3C-D04D945683C9}" destId="{2C6C12F3-4158-4F7E-A094-E237D1095BFF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2.xml><?xml version="1.0" encoding="utf-8"?>
<dgm:dataModel xmlns:dgm="http://schemas.openxmlformats.org/drawingml/2006/diagram" xmlns:a="http://schemas.openxmlformats.org/drawingml/2006/main">
  <dgm:ptLst>
    <dgm:pt modelId="{54D71149-CDD0-40F5-B6E7-68B15EC2E674}" type="doc">
      <dgm:prSet loTypeId="urn:microsoft.com/office/officeart/2005/8/layout/vList4#4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hr-HR"/>
        </a:p>
      </dgm:t>
    </dgm:pt>
    <dgm:pt modelId="{22018543-715D-4476-A214-98348AF39469}">
      <dgm:prSet custT="1"/>
      <dgm:spPr>
        <a:ln>
          <a:noFill/>
        </a:ln>
      </dgm:spPr>
      <dgm:t>
        <a:bodyPr/>
        <a:lstStyle/>
        <a:p>
          <a:pPr rtl="0"/>
          <a:r>
            <a:rPr lang="hr-HR" sz="1600" dirty="0" smtClean="0"/>
            <a:t>u opravdanim i iznimnim slučajevima, kada </a:t>
          </a:r>
          <a:r>
            <a:rPr lang="hr-HR" sz="1600" b="1" dirty="0" smtClean="0"/>
            <a:t>nepredviđeni događaji </a:t>
          </a:r>
          <a:r>
            <a:rPr lang="hr-HR" sz="1600" dirty="0" smtClean="0"/>
            <a:t>obvezuju davatelja financijskih sredstava da u suradnji s udrugama žurno djeluje u rokovima u kojima nije moguće provesti standardni natječajni postupak i problem je moguće riješiti samo izravnom dodjelom financijskih sredstava</a:t>
          </a:r>
          <a:endParaRPr lang="hr-HR" sz="1600" dirty="0"/>
        </a:p>
      </dgm:t>
    </dgm:pt>
    <dgm:pt modelId="{854B2960-A260-4BBE-BF45-123CEE56E56E}" type="parTrans" cxnId="{621EFC6D-EF07-496F-AA29-69E382C1E5DC}">
      <dgm:prSet/>
      <dgm:spPr/>
      <dgm:t>
        <a:bodyPr/>
        <a:lstStyle/>
        <a:p>
          <a:endParaRPr lang="hr-HR"/>
        </a:p>
      </dgm:t>
    </dgm:pt>
    <dgm:pt modelId="{B7D64E07-3687-414A-A11E-AFC130927674}" type="sibTrans" cxnId="{621EFC6D-EF07-496F-AA29-69E382C1E5DC}">
      <dgm:prSet/>
      <dgm:spPr/>
      <dgm:t>
        <a:bodyPr/>
        <a:lstStyle/>
        <a:p>
          <a:endParaRPr lang="hr-HR"/>
        </a:p>
      </dgm:t>
    </dgm:pt>
    <dgm:pt modelId="{A4F65DBF-ECE2-4529-9F95-4F9E2F86AC56}">
      <dgm:prSet custT="1"/>
      <dgm:spPr>
        <a:ln>
          <a:noFill/>
        </a:ln>
      </dgm:spPr>
      <dgm:t>
        <a:bodyPr/>
        <a:lstStyle/>
        <a:p>
          <a:pPr rtl="0"/>
          <a:r>
            <a:rPr lang="hr-HR" sz="1600" dirty="0" smtClean="0"/>
            <a:t>kada udru</a:t>
          </a:r>
          <a:r>
            <a:rPr lang="en-GB" sz="1600" dirty="0" err="1" smtClean="0"/>
            <a:t>ga</a:t>
          </a:r>
          <a:r>
            <a:rPr lang="hr-HR" sz="1600" dirty="0" smtClean="0"/>
            <a:t> ili </a:t>
          </a:r>
          <a:r>
            <a:rPr lang="hr-HR" sz="1600" dirty="0" err="1" smtClean="0"/>
            <a:t>skupin</a:t>
          </a:r>
          <a:r>
            <a:rPr lang="en-GB" sz="1600" dirty="0" smtClean="0"/>
            <a:t>a</a:t>
          </a:r>
          <a:r>
            <a:rPr lang="hr-HR" sz="1600" dirty="0" smtClean="0"/>
            <a:t> udruga ima </a:t>
          </a:r>
          <a:r>
            <a:rPr lang="hr-HR" sz="1600" b="1" dirty="0" smtClean="0"/>
            <a:t>isključivu nadležnost </a:t>
          </a:r>
          <a:r>
            <a:rPr lang="hr-HR" sz="1600" dirty="0" smtClean="0"/>
            <a:t>u području djelovanja i/ili zemljopisnog područja za koje se financijska sredstva dodjeljuju ili je udruga jedina organizacija operativno sposobna za rad na području djelovanja i/ili zemljopisnom području na kojem se financirane aktivnosti provode</a:t>
          </a:r>
          <a:endParaRPr lang="hr-HR" sz="1600" dirty="0"/>
        </a:p>
      </dgm:t>
    </dgm:pt>
    <dgm:pt modelId="{ED879ABF-B6E1-46F7-A676-1179C14021F4}" type="parTrans" cxnId="{DCD80AD8-6321-4D00-B931-07CA43707744}">
      <dgm:prSet/>
      <dgm:spPr/>
      <dgm:t>
        <a:bodyPr/>
        <a:lstStyle/>
        <a:p>
          <a:endParaRPr lang="hr-HR"/>
        </a:p>
      </dgm:t>
    </dgm:pt>
    <dgm:pt modelId="{5FC720A3-5075-4D77-967A-E10B16701AFE}" type="sibTrans" cxnId="{DCD80AD8-6321-4D00-B931-07CA43707744}">
      <dgm:prSet/>
      <dgm:spPr/>
      <dgm:t>
        <a:bodyPr/>
        <a:lstStyle/>
        <a:p>
          <a:endParaRPr lang="hr-HR"/>
        </a:p>
      </dgm:t>
    </dgm:pt>
    <dgm:pt modelId="{A75EBAFA-3D23-4E8E-A376-DC110D21F5B4}">
      <dgm:prSet custT="1"/>
      <dgm:spPr>
        <a:ln>
          <a:noFill/>
        </a:ln>
      </dgm:spPr>
      <dgm:t>
        <a:bodyPr/>
        <a:lstStyle/>
        <a:p>
          <a:pPr rtl="0"/>
          <a:r>
            <a:rPr lang="hr-HR" sz="1600" dirty="0" smtClean="0"/>
            <a:t>kada je </a:t>
          </a:r>
          <a:r>
            <a:rPr lang="en-GB" sz="1600" dirty="0" smtClean="0"/>
            <a:t>udruga </a:t>
          </a:r>
          <a:r>
            <a:rPr lang="hr-HR" sz="1600" b="1" dirty="0" smtClean="0"/>
            <a:t>na temelju propisa </a:t>
          </a:r>
          <a:r>
            <a:rPr lang="hr-HR" sz="1600" dirty="0" smtClean="0"/>
            <a:t>izrijekom navedena kao provoditelj određene aktivnosti </a:t>
          </a:r>
          <a:endParaRPr lang="hr-HR" sz="1600" dirty="0"/>
        </a:p>
      </dgm:t>
    </dgm:pt>
    <dgm:pt modelId="{A52DD1F0-92C0-48AD-A3AF-DEBF6BCF9A49}" type="parTrans" cxnId="{BAF1E3DB-6A1F-401E-A70C-F88D3CA204B9}">
      <dgm:prSet/>
      <dgm:spPr/>
      <dgm:t>
        <a:bodyPr/>
        <a:lstStyle/>
        <a:p>
          <a:endParaRPr lang="hr-HR"/>
        </a:p>
      </dgm:t>
    </dgm:pt>
    <dgm:pt modelId="{7EBD7489-CBC6-431D-B050-D7279BEB5841}" type="sibTrans" cxnId="{BAF1E3DB-6A1F-401E-A70C-F88D3CA204B9}">
      <dgm:prSet/>
      <dgm:spPr/>
      <dgm:t>
        <a:bodyPr/>
        <a:lstStyle/>
        <a:p>
          <a:endParaRPr lang="hr-HR"/>
        </a:p>
      </dgm:t>
    </dgm:pt>
    <dgm:pt modelId="{3A2F59B7-2DF8-4A3D-ACE4-5A0BBD6361CC}">
      <dgm:prSet custT="1"/>
      <dgm:spPr>
        <a:ln>
          <a:noFill/>
        </a:ln>
      </dgm:spPr>
      <dgm:t>
        <a:bodyPr/>
        <a:lstStyle/>
        <a:p>
          <a:pPr rtl="0"/>
          <a:r>
            <a:rPr lang="hr-HR" sz="1600" dirty="0" smtClean="0"/>
            <a:t>kada se prema mišljenju nadležnog povjerenstva </a:t>
          </a:r>
          <a:r>
            <a:rPr lang="hr-HR" sz="1600" b="1" dirty="0" smtClean="0"/>
            <a:t>jednokratno</a:t>
          </a:r>
          <a:r>
            <a:rPr lang="hr-HR" sz="1600" dirty="0" smtClean="0"/>
            <a:t> dodjeljuju financijska sredstva do 5.000 kuna </a:t>
          </a:r>
          <a:r>
            <a:rPr lang="en-GB" sz="1600" dirty="0" smtClean="0"/>
            <a:t>(</a:t>
          </a:r>
          <a:r>
            <a:rPr lang="en-GB" sz="1600" dirty="0" err="1" smtClean="0"/>
            <a:t>cca</a:t>
          </a:r>
          <a:r>
            <a:rPr lang="en-GB" sz="1600" dirty="0" smtClean="0"/>
            <a:t> 660 €) </a:t>
          </a:r>
          <a:r>
            <a:rPr lang="hr-HR" sz="1600" dirty="0" smtClean="0"/>
            <a:t>za aktivnosti koje iz opravdanih razloga nisu mogle biti planirane u godišnjem planu udruge, a ukupan iznos tako dodijeljenih sredstava iznosi najviše 5% svih sredstava planiranih u proračunu za financiranje svih programa i projekata udruga</a:t>
          </a:r>
          <a:endParaRPr lang="hr-HR" sz="1600" dirty="0"/>
        </a:p>
      </dgm:t>
    </dgm:pt>
    <dgm:pt modelId="{A7790AE2-AADD-42A7-BE95-823D3C97F058}" type="parTrans" cxnId="{70A033D1-2770-466F-AC9E-F5E4488204A3}">
      <dgm:prSet/>
      <dgm:spPr/>
      <dgm:t>
        <a:bodyPr/>
        <a:lstStyle/>
        <a:p>
          <a:endParaRPr lang="hr-HR"/>
        </a:p>
      </dgm:t>
    </dgm:pt>
    <dgm:pt modelId="{B5D175A4-EEC4-4B30-ADF9-CE764FEE134E}" type="sibTrans" cxnId="{70A033D1-2770-466F-AC9E-F5E4488204A3}">
      <dgm:prSet/>
      <dgm:spPr/>
      <dgm:t>
        <a:bodyPr/>
        <a:lstStyle/>
        <a:p>
          <a:endParaRPr lang="hr-HR"/>
        </a:p>
      </dgm:t>
    </dgm:pt>
    <dgm:pt modelId="{AE271327-315B-44CC-AFF0-D3F4976B15C0}" type="pres">
      <dgm:prSet presAssocID="{54D71149-CDD0-40F5-B6E7-68B15EC2E674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CE38B8D-D9A9-4499-B993-944DFBAB5977}" type="pres">
      <dgm:prSet presAssocID="{22018543-715D-4476-A214-98348AF39469}" presName="comp" presStyleCnt="0"/>
      <dgm:spPr/>
    </dgm:pt>
    <dgm:pt modelId="{A40B05A9-C0E4-46D5-A6FE-23754D3D4CD5}" type="pres">
      <dgm:prSet presAssocID="{22018543-715D-4476-A214-98348AF39469}" presName="box" presStyleLbl="node1" presStyleIdx="0" presStyleCnt="4"/>
      <dgm:spPr/>
      <dgm:t>
        <a:bodyPr/>
        <a:lstStyle/>
        <a:p>
          <a:endParaRPr lang="hr-HR"/>
        </a:p>
      </dgm:t>
    </dgm:pt>
    <dgm:pt modelId="{55963209-A799-4EE2-AA73-6FE67EFB16E2}" type="pres">
      <dgm:prSet presAssocID="{22018543-715D-4476-A214-98348AF39469}" presName="img" presStyleLbl="fgImgPlace1" presStyleIdx="0" presStyleCnt="4" custScaleX="84658" custScaleY="124215"/>
      <dgm:spPr>
        <a:blipFill rotWithShape="1">
          <a:blip xmlns:r="http://schemas.openxmlformats.org/officeDocument/2006/relationships" r:embed="rId1"/>
          <a:stretch>
            <a:fillRect/>
          </a:stretch>
        </a:blipFill>
      </dgm:spPr>
    </dgm:pt>
    <dgm:pt modelId="{D1FFC743-50C0-4132-8B48-322BADBDA9CE}" type="pres">
      <dgm:prSet presAssocID="{22018543-715D-4476-A214-98348AF39469}" presName="text" presStyleLbl="node1" presStyleIdx="0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5322F36A-3FC5-45AC-8B0C-45450BE08E7A}" type="pres">
      <dgm:prSet presAssocID="{B7D64E07-3687-414A-A11E-AFC130927674}" presName="spacer" presStyleCnt="0"/>
      <dgm:spPr/>
    </dgm:pt>
    <dgm:pt modelId="{9F0810D9-A7E6-45AF-B825-F7ABC23F25FF}" type="pres">
      <dgm:prSet presAssocID="{A4F65DBF-ECE2-4529-9F95-4F9E2F86AC56}" presName="comp" presStyleCnt="0"/>
      <dgm:spPr/>
    </dgm:pt>
    <dgm:pt modelId="{A8B156DF-80FB-43D3-89C0-9568ABFE29B6}" type="pres">
      <dgm:prSet presAssocID="{A4F65DBF-ECE2-4529-9F95-4F9E2F86AC56}" presName="box" presStyleLbl="node1" presStyleIdx="1" presStyleCnt="4"/>
      <dgm:spPr/>
      <dgm:t>
        <a:bodyPr/>
        <a:lstStyle/>
        <a:p>
          <a:endParaRPr lang="hr-HR"/>
        </a:p>
      </dgm:t>
    </dgm:pt>
    <dgm:pt modelId="{E0CA598C-3A60-4395-923D-57B5D6AED4BD}" type="pres">
      <dgm:prSet presAssocID="{A4F65DBF-ECE2-4529-9F95-4F9E2F86AC56}" presName="img" presStyleLbl="fgImgPlace1" presStyleIdx="1" presStyleCnt="4" custScaleX="83047" custScaleY="112485"/>
      <dgm:spPr>
        <a:blipFill rotWithShape="1">
          <a:blip xmlns:r="http://schemas.openxmlformats.org/officeDocument/2006/relationships" r:embed="rId2"/>
          <a:stretch>
            <a:fillRect/>
          </a:stretch>
        </a:blipFill>
      </dgm:spPr>
    </dgm:pt>
    <dgm:pt modelId="{3FFC1E6A-DB36-491C-9016-91E0543AA473}" type="pres">
      <dgm:prSet presAssocID="{A4F65DBF-ECE2-4529-9F95-4F9E2F86AC56}" presName="text" presStyleLbl="node1" presStyleIdx="1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3096101-FF5B-48FB-A2D2-32D478A1E332}" type="pres">
      <dgm:prSet presAssocID="{5FC720A3-5075-4D77-967A-E10B16701AFE}" presName="spacer" presStyleCnt="0"/>
      <dgm:spPr/>
    </dgm:pt>
    <dgm:pt modelId="{44483BE0-634F-4180-A79A-A6AF56FC831E}" type="pres">
      <dgm:prSet presAssocID="{A75EBAFA-3D23-4E8E-A376-DC110D21F5B4}" presName="comp" presStyleCnt="0"/>
      <dgm:spPr/>
    </dgm:pt>
    <dgm:pt modelId="{33526AA4-387D-4644-B399-89685123B38C}" type="pres">
      <dgm:prSet presAssocID="{A75EBAFA-3D23-4E8E-A376-DC110D21F5B4}" presName="box" presStyleLbl="node1" presStyleIdx="2" presStyleCnt="4"/>
      <dgm:spPr/>
      <dgm:t>
        <a:bodyPr/>
        <a:lstStyle/>
        <a:p>
          <a:endParaRPr lang="hr-HR"/>
        </a:p>
      </dgm:t>
    </dgm:pt>
    <dgm:pt modelId="{34807C57-2AD5-45C3-9882-8E9F03FD5A0D}" type="pres">
      <dgm:prSet presAssocID="{A75EBAFA-3D23-4E8E-A376-DC110D21F5B4}" presName="img" presStyleLbl="fgImgPlace1" presStyleIdx="2" presStyleCnt="4" custScaleX="78217" custScaleY="123777"/>
      <dgm:spPr>
        <a:blipFill rotWithShape="1">
          <a:blip xmlns:r="http://schemas.openxmlformats.org/officeDocument/2006/relationships" r:embed="rId3"/>
          <a:stretch>
            <a:fillRect/>
          </a:stretch>
        </a:blipFill>
      </dgm:spPr>
    </dgm:pt>
    <dgm:pt modelId="{D319B5AB-712B-42EA-855F-D63BFD528B1B}" type="pres">
      <dgm:prSet presAssocID="{A75EBAFA-3D23-4E8E-A376-DC110D21F5B4}" presName="text" presStyleLbl="node1" presStyleIdx="2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C0F0FB08-0067-4B60-AACC-2EA1FE746D96}" type="pres">
      <dgm:prSet presAssocID="{7EBD7489-CBC6-431D-B050-D7279BEB5841}" presName="spacer" presStyleCnt="0"/>
      <dgm:spPr/>
    </dgm:pt>
    <dgm:pt modelId="{7D187B08-056A-456C-8179-CD7AF1CFE581}" type="pres">
      <dgm:prSet presAssocID="{3A2F59B7-2DF8-4A3D-ACE4-5A0BBD6361CC}" presName="comp" presStyleCnt="0"/>
      <dgm:spPr/>
    </dgm:pt>
    <dgm:pt modelId="{77C3878A-CBF9-42FF-AD9F-7F8B00807B71}" type="pres">
      <dgm:prSet presAssocID="{3A2F59B7-2DF8-4A3D-ACE4-5A0BBD6361CC}" presName="box" presStyleLbl="node1" presStyleIdx="3" presStyleCnt="4"/>
      <dgm:spPr/>
      <dgm:t>
        <a:bodyPr/>
        <a:lstStyle/>
        <a:p>
          <a:endParaRPr lang="hr-HR"/>
        </a:p>
      </dgm:t>
    </dgm:pt>
    <dgm:pt modelId="{BAC19A18-4C16-4843-9EB3-700A0C67832A}" type="pres">
      <dgm:prSet presAssocID="{3A2F59B7-2DF8-4A3D-ACE4-5A0BBD6361CC}" presName="img" presStyleLbl="fgImgPlace1" presStyleIdx="3" presStyleCnt="4" custScaleX="82242" custScaleY="112047"/>
      <dgm:spPr>
        <a:blipFill rotWithShape="1">
          <a:blip xmlns:r="http://schemas.openxmlformats.org/officeDocument/2006/relationships" r:embed="rId4"/>
          <a:stretch>
            <a:fillRect/>
          </a:stretch>
        </a:blipFill>
      </dgm:spPr>
    </dgm:pt>
    <dgm:pt modelId="{B7A22612-1D0E-488E-B65B-950D5F64F9BB}" type="pres">
      <dgm:prSet presAssocID="{3A2F59B7-2DF8-4A3D-ACE4-5A0BBD6361CC}" presName="text" presStyleLbl="node1" presStyleIdx="3" presStyleCnt="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05F4D41-56D0-4F58-B496-3B63CBCE1D9E}" type="presOf" srcId="{3A2F59B7-2DF8-4A3D-ACE4-5A0BBD6361CC}" destId="{B7A22612-1D0E-488E-B65B-950D5F64F9BB}" srcOrd="1" destOrd="0" presId="urn:microsoft.com/office/officeart/2005/8/layout/vList4#4"/>
    <dgm:cxn modelId="{2A28AC86-3E4A-485C-B6FA-642A1E7B5C80}" type="presOf" srcId="{3A2F59B7-2DF8-4A3D-ACE4-5A0BBD6361CC}" destId="{77C3878A-CBF9-42FF-AD9F-7F8B00807B71}" srcOrd="0" destOrd="0" presId="urn:microsoft.com/office/officeart/2005/8/layout/vList4#4"/>
    <dgm:cxn modelId="{001B2B99-1293-441C-96F0-889416BE90BA}" type="presOf" srcId="{22018543-715D-4476-A214-98348AF39469}" destId="{A40B05A9-C0E4-46D5-A6FE-23754D3D4CD5}" srcOrd="0" destOrd="0" presId="urn:microsoft.com/office/officeart/2005/8/layout/vList4#4"/>
    <dgm:cxn modelId="{171D6D55-EFD7-4D2C-821A-3B7C1FE7874E}" type="presOf" srcId="{54D71149-CDD0-40F5-B6E7-68B15EC2E674}" destId="{AE271327-315B-44CC-AFF0-D3F4976B15C0}" srcOrd="0" destOrd="0" presId="urn:microsoft.com/office/officeart/2005/8/layout/vList4#4"/>
    <dgm:cxn modelId="{BAF1E3DB-6A1F-401E-A70C-F88D3CA204B9}" srcId="{54D71149-CDD0-40F5-B6E7-68B15EC2E674}" destId="{A75EBAFA-3D23-4E8E-A376-DC110D21F5B4}" srcOrd="2" destOrd="0" parTransId="{A52DD1F0-92C0-48AD-A3AF-DEBF6BCF9A49}" sibTransId="{7EBD7489-CBC6-431D-B050-D7279BEB5841}"/>
    <dgm:cxn modelId="{621EFC6D-EF07-496F-AA29-69E382C1E5DC}" srcId="{54D71149-CDD0-40F5-B6E7-68B15EC2E674}" destId="{22018543-715D-4476-A214-98348AF39469}" srcOrd="0" destOrd="0" parTransId="{854B2960-A260-4BBE-BF45-123CEE56E56E}" sibTransId="{B7D64E07-3687-414A-A11E-AFC130927674}"/>
    <dgm:cxn modelId="{E0A62712-4550-48E6-8E2C-6416ED80801E}" type="presOf" srcId="{A75EBAFA-3D23-4E8E-A376-DC110D21F5B4}" destId="{33526AA4-387D-4644-B399-89685123B38C}" srcOrd="0" destOrd="0" presId="urn:microsoft.com/office/officeart/2005/8/layout/vList4#4"/>
    <dgm:cxn modelId="{577AE0A1-4C89-42C1-A6C5-52E2DD57CA5C}" type="presOf" srcId="{A4F65DBF-ECE2-4529-9F95-4F9E2F86AC56}" destId="{A8B156DF-80FB-43D3-89C0-9568ABFE29B6}" srcOrd="0" destOrd="0" presId="urn:microsoft.com/office/officeart/2005/8/layout/vList4#4"/>
    <dgm:cxn modelId="{54F574F6-C2B2-4989-830B-48D5FDF5CD5D}" type="presOf" srcId="{22018543-715D-4476-A214-98348AF39469}" destId="{D1FFC743-50C0-4132-8B48-322BADBDA9CE}" srcOrd="1" destOrd="0" presId="urn:microsoft.com/office/officeart/2005/8/layout/vList4#4"/>
    <dgm:cxn modelId="{70A033D1-2770-466F-AC9E-F5E4488204A3}" srcId="{54D71149-CDD0-40F5-B6E7-68B15EC2E674}" destId="{3A2F59B7-2DF8-4A3D-ACE4-5A0BBD6361CC}" srcOrd="3" destOrd="0" parTransId="{A7790AE2-AADD-42A7-BE95-823D3C97F058}" sibTransId="{B5D175A4-EEC4-4B30-ADF9-CE764FEE134E}"/>
    <dgm:cxn modelId="{FDDC26AB-C9CE-4DE5-91BD-77DC0BDBCCEA}" type="presOf" srcId="{A75EBAFA-3D23-4E8E-A376-DC110D21F5B4}" destId="{D319B5AB-712B-42EA-855F-D63BFD528B1B}" srcOrd="1" destOrd="0" presId="urn:microsoft.com/office/officeart/2005/8/layout/vList4#4"/>
    <dgm:cxn modelId="{30B7A60C-C2A2-48C2-AF71-0AD18F22A95F}" type="presOf" srcId="{A4F65DBF-ECE2-4529-9F95-4F9E2F86AC56}" destId="{3FFC1E6A-DB36-491C-9016-91E0543AA473}" srcOrd="1" destOrd="0" presId="urn:microsoft.com/office/officeart/2005/8/layout/vList4#4"/>
    <dgm:cxn modelId="{DCD80AD8-6321-4D00-B931-07CA43707744}" srcId="{54D71149-CDD0-40F5-B6E7-68B15EC2E674}" destId="{A4F65DBF-ECE2-4529-9F95-4F9E2F86AC56}" srcOrd="1" destOrd="0" parTransId="{ED879ABF-B6E1-46F7-A676-1179C14021F4}" sibTransId="{5FC720A3-5075-4D77-967A-E10B16701AFE}"/>
    <dgm:cxn modelId="{B61DF57A-509B-43DF-AFD0-C255BDF7AD1A}" type="presParOf" srcId="{AE271327-315B-44CC-AFF0-D3F4976B15C0}" destId="{2CE38B8D-D9A9-4499-B993-944DFBAB5977}" srcOrd="0" destOrd="0" presId="urn:microsoft.com/office/officeart/2005/8/layout/vList4#4"/>
    <dgm:cxn modelId="{E46EA3E9-F0E5-4901-BC76-17D15F787B9D}" type="presParOf" srcId="{2CE38B8D-D9A9-4499-B993-944DFBAB5977}" destId="{A40B05A9-C0E4-46D5-A6FE-23754D3D4CD5}" srcOrd="0" destOrd="0" presId="urn:microsoft.com/office/officeart/2005/8/layout/vList4#4"/>
    <dgm:cxn modelId="{CE061E3A-F6C0-4E95-8C94-17B7E1065F7F}" type="presParOf" srcId="{2CE38B8D-D9A9-4499-B993-944DFBAB5977}" destId="{55963209-A799-4EE2-AA73-6FE67EFB16E2}" srcOrd="1" destOrd="0" presId="urn:microsoft.com/office/officeart/2005/8/layout/vList4#4"/>
    <dgm:cxn modelId="{E3AFDAA4-E3C8-4F1A-9C5F-5F1BF4133CA4}" type="presParOf" srcId="{2CE38B8D-D9A9-4499-B993-944DFBAB5977}" destId="{D1FFC743-50C0-4132-8B48-322BADBDA9CE}" srcOrd="2" destOrd="0" presId="urn:microsoft.com/office/officeart/2005/8/layout/vList4#4"/>
    <dgm:cxn modelId="{9EA7EF38-3973-42E7-83A8-F08AFABC2652}" type="presParOf" srcId="{AE271327-315B-44CC-AFF0-D3F4976B15C0}" destId="{5322F36A-3FC5-45AC-8B0C-45450BE08E7A}" srcOrd="1" destOrd="0" presId="urn:microsoft.com/office/officeart/2005/8/layout/vList4#4"/>
    <dgm:cxn modelId="{4480275A-D813-4294-860E-1F6164BAE3C3}" type="presParOf" srcId="{AE271327-315B-44CC-AFF0-D3F4976B15C0}" destId="{9F0810D9-A7E6-45AF-B825-F7ABC23F25FF}" srcOrd="2" destOrd="0" presId="urn:microsoft.com/office/officeart/2005/8/layout/vList4#4"/>
    <dgm:cxn modelId="{4AEA5BE2-0621-43AC-8F04-35F17B7E91E2}" type="presParOf" srcId="{9F0810D9-A7E6-45AF-B825-F7ABC23F25FF}" destId="{A8B156DF-80FB-43D3-89C0-9568ABFE29B6}" srcOrd="0" destOrd="0" presId="urn:microsoft.com/office/officeart/2005/8/layout/vList4#4"/>
    <dgm:cxn modelId="{08F9CB71-3874-46B5-B098-A60C75B302EE}" type="presParOf" srcId="{9F0810D9-A7E6-45AF-B825-F7ABC23F25FF}" destId="{E0CA598C-3A60-4395-923D-57B5D6AED4BD}" srcOrd="1" destOrd="0" presId="urn:microsoft.com/office/officeart/2005/8/layout/vList4#4"/>
    <dgm:cxn modelId="{9A574E0B-F14D-4018-8AF4-A43E5EC176D4}" type="presParOf" srcId="{9F0810D9-A7E6-45AF-B825-F7ABC23F25FF}" destId="{3FFC1E6A-DB36-491C-9016-91E0543AA473}" srcOrd="2" destOrd="0" presId="urn:microsoft.com/office/officeart/2005/8/layout/vList4#4"/>
    <dgm:cxn modelId="{9678887D-3C9D-49D1-8B75-062AB6820943}" type="presParOf" srcId="{AE271327-315B-44CC-AFF0-D3F4976B15C0}" destId="{C3096101-FF5B-48FB-A2D2-32D478A1E332}" srcOrd="3" destOrd="0" presId="urn:microsoft.com/office/officeart/2005/8/layout/vList4#4"/>
    <dgm:cxn modelId="{ED4E75DE-F4D5-4E73-A5A8-1F14D667E11A}" type="presParOf" srcId="{AE271327-315B-44CC-AFF0-D3F4976B15C0}" destId="{44483BE0-634F-4180-A79A-A6AF56FC831E}" srcOrd="4" destOrd="0" presId="urn:microsoft.com/office/officeart/2005/8/layout/vList4#4"/>
    <dgm:cxn modelId="{38CACD2B-E8DA-4721-A46B-E846A76AB2F1}" type="presParOf" srcId="{44483BE0-634F-4180-A79A-A6AF56FC831E}" destId="{33526AA4-387D-4644-B399-89685123B38C}" srcOrd="0" destOrd="0" presId="urn:microsoft.com/office/officeart/2005/8/layout/vList4#4"/>
    <dgm:cxn modelId="{C74BB0C6-DCFE-4ACC-84C8-780D567FBE6A}" type="presParOf" srcId="{44483BE0-634F-4180-A79A-A6AF56FC831E}" destId="{34807C57-2AD5-45C3-9882-8E9F03FD5A0D}" srcOrd="1" destOrd="0" presId="urn:microsoft.com/office/officeart/2005/8/layout/vList4#4"/>
    <dgm:cxn modelId="{BC0D9B3F-ED1D-477F-8C46-1DA4F8DC2A12}" type="presParOf" srcId="{44483BE0-634F-4180-A79A-A6AF56FC831E}" destId="{D319B5AB-712B-42EA-855F-D63BFD528B1B}" srcOrd="2" destOrd="0" presId="urn:microsoft.com/office/officeart/2005/8/layout/vList4#4"/>
    <dgm:cxn modelId="{9CC24DCF-DA48-4E5E-B062-19B809D18350}" type="presParOf" srcId="{AE271327-315B-44CC-AFF0-D3F4976B15C0}" destId="{C0F0FB08-0067-4B60-AACC-2EA1FE746D96}" srcOrd="5" destOrd="0" presId="urn:microsoft.com/office/officeart/2005/8/layout/vList4#4"/>
    <dgm:cxn modelId="{4D100630-0879-4496-9C73-45586AC3ABD1}" type="presParOf" srcId="{AE271327-315B-44CC-AFF0-D3F4976B15C0}" destId="{7D187B08-056A-456C-8179-CD7AF1CFE581}" srcOrd="6" destOrd="0" presId="urn:microsoft.com/office/officeart/2005/8/layout/vList4#4"/>
    <dgm:cxn modelId="{CD645D1C-41F9-4199-926A-92E3D620DDFC}" type="presParOf" srcId="{7D187B08-056A-456C-8179-CD7AF1CFE581}" destId="{77C3878A-CBF9-42FF-AD9F-7F8B00807B71}" srcOrd="0" destOrd="0" presId="urn:microsoft.com/office/officeart/2005/8/layout/vList4#4"/>
    <dgm:cxn modelId="{EA9CC655-6C87-4DB9-9603-7EE4B33230F5}" type="presParOf" srcId="{7D187B08-056A-456C-8179-CD7AF1CFE581}" destId="{BAC19A18-4C16-4843-9EB3-700A0C67832A}" srcOrd="1" destOrd="0" presId="urn:microsoft.com/office/officeart/2005/8/layout/vList4#4"/>
    <dgm:cxn modelId="{C6F3E538-5836-4DB7-9713-A67050931E32}" type="presParOf" srcId="{7D187B08-056A-456C-8179-CD7AF1CFE581}" destId="{B7A22612-1D0E-488E-B65B-950D5F64F9BB}" srcOrd="2" destOrd="0" presId="urn:microsoft.com/office/officeart/2005/8/layout/vList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3.xml><?xml version="1.0" encoding="utf-8"?>
<dgm:dataModel xmlns:dgm="http://schemas.openxmlformats.org/drawingml/2006/diagram" xmlns:a="http://schemas.openxmlformats.org/drawingml/2006/main">
  <dgm:ptLst>
    <dgm:pt modelId="{2DDD76E0-E170-4EB2-888D-EBC6ABC0E01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6533F84E-1266-44F5-B8B1-56FB97623DC1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noProof="0" dirty="0" smtClean="0"/>
            <a:t>Dokumentacija za provedbu javnog natječaja</a:t>
          </a:r>
          <a:endParaRPr lang="hr-HR" noProof="0" dirty="0"/>
        </a:p>
      </dgm:t>
    </dgm:pt>
    <dgm:pt modelId="{AD0497CB-BFC8-4F09-A6CC-E4376A375EBE}" type="parTrans" cxnId="{4C4FA8A5-B9B1-4644-B9D8-552C23FCE20B}">
      <dgm:prSet/>
      <dgm:spPr/>
      <dgm:t>
        <a:bodyPr/>
        <a:lstStyle/>
        <a:p>
          <a:endParaRPr lang="hr-HR"/>
        </a:p>
      </dgm:t>
    </dgm:pt>
    <dgm:pt modelId="{9D934A84-9575-4C3F-87E3-3B96483DDBDE}" type="sibTrans" cxnId="{4C4FA8A5-B9B1-4644-B9D8-552C23FCE20B}">
      <dgm:prSet/>
      <dgm:spPr/>
      <dgm:t>
        <a:bodyPr/>
        <a:lstStyle/>
        <a:p>
          <a:endParaRPr lang="hr-HR"/>
        </a:p>
      </dgm:t>
    </dgm:pt>
    <dgm:pt modelId="{CB592914-75BF-4853-9B47-B1703ABDD3F9}" type="pres">
      <dgm:prSet presAssocID="{2DDD76E0-E170-4EB2-888D-EBC6ABC0E01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070F670-34CD-4460-A678-C269F3D95561}" type="pres">
      <dgm:prSet presAssocID="{6533F84E-1266-44F5-B8B1-56FB97623DC1}" presName="parentText" presStyleLbl="node1" presStyleIdx="0" presStyleCnt="1" custScaleY="21641" custLinFactNeighborY="-7483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4C4FA8A5-B9B1-4644-B9D8-552C23FCE20B}" srcId="{2DDD76E0-E170-4EB2-888D-EBC6ABC0E01C}" destId="{6533F84E-1266-44F5-B8B1-56FB97623DC1}" srcOrd="0" destOrd="0" parTransId="{AD0497CB-BFC8-4F09-A6CC-E4376A375EBE}" sibTransId="{9D934A84-9575-4C3F-87E3-3B96483DDBDE}"/>
    <dgm:cxn modelId="{BF31A633-118C-4B20-B661-9435CC776AC8}" type="presOf" srcId="{2DDD76E0-E170-4EB2-888D-EBC6ABC0E01C}" destId="{CB592914-75BF-4853-9B47-B1703ABDD3F9}" srcOrd="0" destOrd="0" presId="urn:microsoft.com/office/officeart/2005/8/layout/vList2"/>
    <dgm:cxn modelId="{20F129A7-69F0-4091-ACD8-F6A749534701}" type="presOf" srcId="{6533F84E-1266-44F5-B8B1-56FB97623DC1}" destId="{3070F670-34CD-4460-A678-C269F3D95561}" srcOrd="0" destOrd="0" presId="urn:microsoft.com/office/officeart/2005/8/layout/vList2"/>
    <dgm:cxn modelId="{1DE42AD7-72B8-4BCC-9700-96E34D5EC8AB}" type="presParOf" srcId="{CB592914-75BF-4853-9B47-B1703ABDD3F9}" destId="{3070F670-34CD-4460-A678-C269F3D95561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4.xml><?xml version="1.0" encoding="utf-8"?>
<dgm:dataModel xmlns:dgm="http://schemas.openxmlformats.org/drawingml/2006/diagram" xmlns:a="http://schemas.openxmlformats.org/drawingml/2006/main">
  <dgm:ptLst>
    <dgm:pt modelId="{6B1A59A3-4541-40D8-ABFE-7C904FA9CA03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6DED838-9BEA-4E43-BE20-AD6B3099559B}">
      <dgm:prSet/>
      <dgm:spPr>
        <a:solidFill>
          <a:schemeClr val="accent2"/>
        </a:solidFill>
      </dgm:spPr>
      <dgm:t>
        <a:bodyPr/>
        <a:lstStyle/>
        <a:p>
          <a:pPr marL="0" marR="0" indent="0" algn="ctr" defTabSz="914400" rtl="0" eaLnBrk="1" fontAlgn="auto" latinLnBrk="0" hangingPunct="1">
            <a:lnSpc>
              <a:spcPct val="100000"/>
            </a:lnSpc>
            <a:spcBef>
              <a:spcPts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dirty="0" err="1" smtClean="0"/>
            <a:t>Kriterij</a:t>
          </a:r>
          <a:r>
            <a:rPr lang="en-GB" dirty="0" smtClean="0"/>
            <a:t> </a:t>
          </a:r>
          <a:r>
            <a:rPr lang="en-GB" dirty="0" err="1" smtClean="0"/>
            <a:t>proporcionalnosti</a:t>
          </a:r>
          <a:endParaRPr lang="hr-HR" dirty="0" smtClean="0"/>
        </a:p>
      </dgm:t>
    </dgm:pt>
    <dgm:pt modelId="{ECE24899-2B34-467C-87FF-12602C4FC349}" type="parTrans" cxnId="{7430C347-F33E-4CF6-B8A4-26FD7B81878B}">
      <dgm:prSet/>
      <dgm:spPr/>
      <dgm:t>
        <a:bodyPr/>
        <a:lstStyle/>
        <a:p>
          <a:endParaRPr lang="hr-HR"/>
        </a:p>
      </dgm:t>
    </dgm:pt>
    <dgm:pt modelId="{C0D6D748-87F8-4A54-A3AE-B865241295C3}" type="sibTrans" cxnId="{7430C347-F33E-4CF6-B8A4-26FD7B81878B}">
      <dgm:prSet/>
      <dgm:spPr/>
      <dgm:t>
        <a:bodyPr/>
        <a:lstStyle/>
        <a:p>
          <a:endParaRPr lang="hr-HR"/>
        </a:p>
      </dgm:t>
    </dgm:pt>
    <dgm:pt modelId="{8B39D7AF-7E2F-4316-A0DD-D7E1C0B051B8}" type="pres">
      <dgm:prSet presAssocID="{6B1A59A3-4541-40D8-ABFE-7C904FA9CA03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6A3EBC3-9E59-4B7A-9254-8CC286983032}" type="pres">
      <dgm:prSet presAssocID="{56DED838-9BEA-4E43-BE20-AD6B3099559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B3D532F5-A431-4B83-9235-CFD8887D0167}" type="presOf" srcId="{56DED838-9BEA-4E43-BE20-AD6B3099559B}" destId="{56A3EBC3-9E59-4B7A-9254-8CC286983032}" srcOrd="0" destOrd="0" presId="urn:microsoft.com/office/officeart/2005/8/layout/vList2"/>
    <dgm:cxn modelId="{3FA66BE3-325C-477E-A3AA-658222BE3F0B}" type="presOf" srcId="{6B1A59A3-4541-40D8-ABFE-7C904FA9CA03}" destId="{8B39D7AF-7E2F-4316-A0DD-D7E1C0B051B8}" srcOrd="0" destOrd="0" presId="urn:microsoft.com/office/officeart/2005/8/layout/vList2"/>
    <dgm:cxn modelId="{7430C347-F33E-4CF6-B8A4-26FD7B81878B}" srcId="{6B1A59A3-4541-40D8-ABFE-7C904FA9CA03}" destId="{56DED838-9BEA-4E43-BE20-AD6B3099559B}" srcOrd="0" destOrd="0" parTransId="{ECE24899-2B34-467C-87FF-12602C4FC349}" sibTransId="{C0D6D748-87F8-4A54-A3AE-B865241295C3}"/>
    <dgm:cxn modelId="{E555312B-775E-40AD-ADD4-103BD962CECC}" type="presParOf" srcId="{8B39D7AF-7E2F-4316-A0DD-D7E1C0B051B8}" destId="{56A3EBC3-9E59-4B7A-9254-8CC286983032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5.xml><?xml version="1.0" encoding="utf-8"?>
<dgm:dataModel xmlns:dgm="http://schemas.openxmlformats.org/drawingml/2006/diagram" xmlns:a="http://schemas.openxmlformats.org/drawingml/2006/main">
  <dgm:ptLst>
    <dgm:pt modelId="{628CEE43-5CF2-4F8F-BED6-473E94A9B3B9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A055462-0063-4029-98FC-227112BB5D04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en-GB" dirty="0" err="1" smtClean="0"/>
            <a:t>Tijela</a:t>
          </a:r>
          <a:r>
            <a:rPr lang="en-GB" dirty="0" smtClean="0"/>
            <a:t> </a:t>
          </a:r>
          <a:r>
            <a:rPr lang="en-GB" dirty="0" err="1" smtClean="0"/>
            <a:t>za</a:t>
          </a:r>
          <a:r>
            <a:rPr lang="en-GB" dirty="0" smtClean="0"/>
            <a:t> </a:t>
          </a:r>
          <a:r>
            <a:rPr lang="en-GB" dirty="0" err="1" smtClean="0"/>
            <a:t>provedbu</a:t>
          </a:r>
          <a:r>
            <a:rPr lang="en-GB" dirty="0" smtClean="0"/>
            <a:t> </a:t>
          </a:r>
          <a:r>
            <a:rPr lang="en-GB" dirty="0" err="1" smtClean="0"/>
            <a:t>javnog</a:t>
          </a:r>
          <a:r>
            <a:rPr lang="en-GB" dirty="0" smtClean="0"/>
            <a:t> </a:t>
          </a:r>
          <a:r>
            <a:rPr lang="en-GB" dirty="0" err="1" smtClean="0"/>
            <a:t>natječaja</a:t>
          </a:r>
          <a:endParaRPr lang="hr-HR" dirty="0"/>
        </a:p>
      </dgm:t>
    </dgm:pt>
    <dgm:pt modelId="{4D267F80-A25A-415D-954F-ACEFE38C4579}" type="parTrans" cxnId="{FAC9E1C2-3CB7-421B-85FE-BB1E980342C8}">
      <dgm:prSet/>
      <dgm:spPr/>
      <dgm:t>
        <a:bodyPr/>
        <a:lstStyle/>
        <a:p>
          <a:endParaRPr lang="hr-HR"/>
        </a:p>
      </dgm:t>
    </dgm:pt>
    <dgm:pt modelId="{BD3D762B-EB4B-49CF-8AEA-2A80B10463E3}" type="sibTrans" cxnId="{FAC9E1C2-3CB7-421B-85FE-BB1E980342C8}">
      <dgm:prSet/>
      <dgm:spPr/>
      <dgm:t>
        <a:bodyPr/>
        <a:lstStyle/>
        <a:p>
          <a:endParaRPr lang="hr-HR"/>
        </a:p>
      </dgm:t>
    </dgm:pt>
    <dgm:pt modelId="{4CF5A103-C533-4DFB-88AA-71EB7A0EB1D1}" type="pres">
      <dgm:prSet presAssocID="{628CEE43-5CF2-4F8F-BED6-473E94A9B3B9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52DE6CF9-FAC6-427F-A210-A86C39330CC8}" type="pres">
      <dgm:prSet presAssocID="{2A055462-0063-4029-98FC-227112BB5D04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7C8E5D6E-D570-4D68-B14C-B15EC3C9854D}" type="presOf" srcId="{628CEE43-5CF2-4F8F-BED6-473E94A9B3B9}" destId="{4CF5A103-C533-4DFB-88AA-71EB7A0EB1D1}" srcOrd="0" destOrd="0" presId="urn:microsoft.com/office/officeart/2005/8/layout/vList2"/>
    <dgm:cxn modelId="{FAC9E1C2-3CB7-421B-85FE-BB1E980342C8}" srcId="{628CEE43-5CF2-4F8F-BED6-473E94A9B3B9}" destId="{2A055462-0063-4029-98FC-227112BB5D04}" srcOrd="0" destOrd="0" parTransId="{4D267F80-A25A-415D-954F-ACEFE38C4579}" sibTransId="{BD3D762B-EB4B-49CF-8AEA-2A80B10463E3}"/>
    <dgm:cxn modelId="{CB6ADF36-D2E5-47EA-B516-4F4655BD8FDC}" type="presOf" srcId="{2A055462-0063-4029-98FC-227112BB5D04}" destId="{52DE6CF9-FAC6-427F-A210-A86C39330CC8}" srcOrd="0" destOrd="0" presId="urn:microsoft.com/office/officeart/2005/8/layout/vList2"/>
    <dgm:cxn modelId="{B9F57A6E-2947-46CD-A85E-ADE9E42B1E04}" type="presParOf" srcId="{4CF5A103-C533-4DFB-88AA-71EB7A0EB1D1}" destId="{52DE6CF9-FAC6-427F-A210-A86C39330CC8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6.xml><?xml version="1.0" encoding="utf-8"?>
<dgm:dataModel xmlns:dgm="http://schemas.openxmlformats.org/drawingml/2006/diagram" xmlns:a="http://schemas.openxmlformats.org/drawingml/2006/main">
  <dgm:ptLst>
    <dgm:pt modelId="{FFDA62EB-B469-47D7-A44B-20B1411B8FCB}" type="doc">
      <dgm:prSet loTypeId="urn:microsoft.com/office/officeart/2005/8/layout/cycle4#4" loCatId="relationship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29A45C6C-D858-41FA-BF2E-27A2710DEB9C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hr-HR" sz="2000" dirty="0" smtClean="0"/>
            <a:t>Nadležna ustrojstvena jedinica davatelja financijskih sredstava</a:t>
          </a:r>
          <a:r>
            <a:rPr lang="en-GB" sz="2000" dirty="0" smtClean="0"/>
            <a:t> </a:t>
          </a:r>
          <a:r>
            <a:rPr lang="en-GB" sz="2000" dirty="0" err="1" smtClean="0"/>
            <a:t>i</a:t>
          </a:r>
          <a:r>
            <a:rPr lang="en-GB" sz="2000" dirty="0" smtClean="0"/>
            <a:t>/</a:t>
          </a:r>
          <a:r>
            <a:rPr lang="hr-HR" sz="2000" dirty="0" smtClean="0"/>
            <a:t> ili</a:t>
          </a:r>
          <a:endParaRPr lang="hr-HR" sz="2000" dirty="0"/>
        </a:p>
      </dgm:t>
    </dgm:pt>
    <dgm:pt modelId="{C34D0DBF-68CE-47C5-92B0-26F0415B05C6}" type="parTrans" cxnId="{B57E1D5A-758B-48B8-9F77-19F2084A84F2}">
      <dgm:prSet/>
      <dgm:spPr/>
      <dgm:t>
        <a:bodyPr/>
        <a:lstStyle/>
        <a:p>
          <a:endParaRPr lang="hr-HR"/>
        </a:p>
      </dgm:t>
    </dgm:pt>
    <dgm:pt modelId="{DAC4CEB5-43AA-4842-9FAB-161ECAFB87D4}" type="sibTrans" cxnId="{B57E1D5A-758B-48B8-9F77-19F2084A84F2}">
      <dgm:prSet/>
      <dgm:spPr/>
      <dgm:t>
        <a:bodyPr/>
        <a:lstStyle/>
        <a:p>
          <a:endParaRPr lang="hr-HR"/>
        </a:p>
      </dgm:t>
    </dgm:pt>
    <dgm:pt modelId="{A371AA91-86C0-4CC4-AEC7-8863502BA03E}">
      <dgm:prSet custT="1"/>
      <dgm:spPr/>
      <dgm:t>
        <a:bodyPr/>
        <a:lstStyle/>
        <a:p>
          <a:pPr rtl="0"/>
          <a:r>
            <a:rPr lang="hr-HR" sz="1700" dirty="0" smtClean="0"/>
            <a:t>Povjerenstvo za administrativnu provjeru prijava</a:t>
          </a:r>
          <a:endParaRPr lang="hr-HR" sz="1700" dirty="0"/>
        </a:p>
      </dgm:t>
    </dgm:pt>
    <dgm:pt modelId="{A28755D7-9951-4C95-95F1-25C17A9FC901}" type="parTrans" cxnId="{D31D18FA-4084-491F-B00A-067558863427}">
      <dgm:prSet/>
      <dgm:spPr/>
      <dgm:t>
        <a:bodyPr/>
        <a:lstStyle/>
        <a:p>
          <a:endParaRPr lang="hr-HR"/>
        </a:p>
      </dgm:t>
    </dgm:pt>
    <dgm:pt modelId="{223447A6-0AB2-45AA-82B8-B1BEFAE51C56}" type="sibTrans" cxnId="{D31D18FA-4084-491F-B00A-067558863427}">
      <dgm:prSet/>
      <dgm:spPr/>
      <dgm:t>
        <a:bodyPr/>
        <a:lstStyle/>
        <a:p>
          <a:endParaRPr lang="hr-HR"/>
        </a:p>
      </dgm:t>
    </dgm:pt>
    <dgm:pt modelId="{559F4B66-A437-4784-81D2-EF1DB0F43353}">
      <dgm:prSet custT="1"/>
      <dgm:spPr/>
      <dgm:t>
        <a:bodyPr/>
        <a:lstStyle/>
        <a:p>
          <a:pPr rtl="0"/>
          <a:r>
            <a:rPr lang="hr-HR" sz="1800" dirty="0" smtClean="0"/>
            <a:t>Povjerenstvo za ocjenjivanje prijava programa i/ili projekata koje su zadovoljile formalne uvjete natječaja</a:t>
          </a:r>
          <a:endParaRPr lang="hr-HR" sz="1800" dirty="0"/>
        </a:p>
      </dgm:t>
    </dgm:pt>
    <dgm:pt modelId="{F7B503E5-959C-44F9-8DCD-DAD38E3E6C82}" type="parTrans" cxnId="{2D2974A9-42B8-468C-A4A3-0110A47D4456}">
      <dgm:prSet/>
      <dgm:spPr/>
      <dgm:t>
        <a:bodyPr/>
        <a:lstStyle/>
        <a:p>
          <a:endParaRPr lang="hr-HR"/>
        </a:p>
      </dgm:t>
    </dgm:pt>
    <dgm:pt modelId="{01D4F8C2-8F24-4D21-83AA-8220ADD9AE29}" type="sibTrans" cxnId="{2D2974A9-42B8-468C-A4A3-0110A47D4456}">
      <dgm:prSet/>
      <dgm:spPr/>
      <dgm:t>
        <a:bodyPr/>
        <a:lstStyle/>
        <a:p>
          <a:endParaRPr lang="hr-HR"/>
        </a:p>
      </dgm:t>
    </dgm:pt>
    <dgm:pt modelId="{BA1FC90E-59D1-4A9F-9D87-58450C7F8D34}">
      <dgm:prSet/>
      <dgm:spPr/>
      <dgm:t>
        <a:bodyPr/>
        <a:lstStyle/>
        <a:p>
          <a:endParaRPr lang="hr-HR" dirty="0"/>
        </a:p>
      </dgm:t>
    </dgm:pt>
    <dgm:pt modelId="{9CA3F53E-0F99-45AF-99A7-E07AC567B5AC}" type="parTrans" cxnId="{D0653246-46C2-45B1-82C0-C1AB08E07D1F}">
      <dgm:prSet/>
      <dgm:spPr/>
      <dgm:t>
        <a:bodyPr/>
        <a:lstStyle/>
        <a:p>
          <a:endParaRPr lang="hr-HR"/>
        </a:p>
      </dgm:t>
    </dgm:pt>
    <dgm:pt modelId="{CDE764FB-6513-4FEE-98C8-0360B7265B6F}" type="sibTrans" cxnId="{D0653246-46C2-45B1-82C0-C1AB08E07D1F}">
      <dgm:prSet/>
      <dgm:spPr/>
      <dgm:t>
        <a:bodyPr/>
        <a:lstStyle/>
        <a:p>
          <a:endParaRPr lang="hr-HR"/>
        </a:p>
      </dgm:t>
    </dgm:pt>
    <dgm:pt modelId="{F79D97FA-C5A8-4D4D-A856-BE1FD357E954}">
      <dgm:prSet custT="1"/>
      <dgm:spPr>
        <a:solidFill>
          <a:srgbClr val="0070C0"/>
        </a:solidFill>
      </dgm:spPr>
      <dgm:t>
        <a:bodyPr/>
        <a:lstStyle/>
        <a:p>
          <a:pPr rtl="0"/>
          <a:r>
            <a:rPr lang="hr-HR" sz="2000" b="0" smtClean="0"/>
            <a:t>Povjerenstvo za pripremu </a:t>
          </a:r>
          <a:r>
            <a:rPr lang="en-GB" sz="2000" b="0" smtClean="0"/>
            <a:t>i</a:t>
          </a:r>
          <a:r>
            <a:rPr lang="hr-HR" sz="2000" b="0" smtClean="0"/>
            <a:t> provedbu javnog natječaja</a:t>
          </a:r>
          <a:endParaRPr lang="hr-HR" sz="2000" dirty="0"/>
        </a:p>
      </dgm:t>
    </dgm:pt>
    <dgm:pt modelId="{78D68E2F-AE97-406C-84CB-3AD07768473F}" type="parTrans" cxnId="{1A0C3A21-917F-420D-AA27-0FE5CF8DBA25}">
      <dgm:prSet/>
      <dgm:spPr/>
      <dgm:t>
        <a:bodyPr/>
        <a:lstStyle/>
        <a:p>
          <a:endParaRPr lang="hr-HR"/>
        </a:p>
      </dgm:t>
    </dgm:pt>
    <dgm:pt modelId="{5A1F7B0B-94E2-4C55-9194-7A67319252FA}" type="sibTrans" cxnId="{1A0C3A21-917F-420D-AA27-0FE5CF8DBA25}">
      <dgm:prSet/>
      <dgm:spPr/>
      <dgm:t>
        <a:bodyPr/>
        <a:lstStyle/>
        <a:p>
          <a:endParaRPr lang="hr-HR"/>
        </a:p>
      </dgm:t>
    </dgm:pt>
    <dgm:pt modelId="{F315C83E-5C09-46D1-8B90-D32CEDAB3ED7}" type="pres">
      <dgm:prSet presAssocID="{FFDA62EB-B469-47D7-A44B-20B1411B8FCB}" presName="cycleMatrixDiagram" presStyleCnt="0">
        <dgm:presLayoutVars>
          <dgm:chMax val="1"/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13AEA5F5-DD1C-4A21-B1EA-E5C69169D7C7}" type="pres">
      <dgm:prSet presAssocID="{FFDA62EB-B469-47D7-A44B-20B1411B8FCB}" presName="children" presStyleCnt="0"/>
      <dgm:spPr/>
    </dgm:pt>
    <dgm:pt modelId="{AD03801A-EAD1-49CC-A991-CA14A588D24A}" type="pres">
      <dgm:prSet presAssocID="{FFDA62EB-B469-47D7-A44B-20B1411B8FCB}" presName="childPlaceholder" presStyleCnt="0"/>
      <dgm:spPr/>
    </dgm:pt>
    <dgm:pt modelId="{D86DE4D9-1EE2-46B2-ABF0-344653705513}" type="pres">
      <dgm:prSet presAssocID="{FFDA62EB-B469-47D7-A44B-20B1411B8FCB}" presName="circle" presStyleCnt="0"/>
      <dgm:spPr/>
    </dgm:pt>
    <dgm:pt modelId="{7EB5849D-DFF6-49DB-B81D-3FA0CB770E50}" type="pres">
      <dgm:prSet presAssocID="{FFDA62EB-B469-47D7-A44B-20B1411B8FCB}" presName="quadrant1" presStyleLbl="node1" presStyleIdx="0" presStyleCnt="4" custScaleX="149423" custScaleY="130895" custLinFactNeighborX="-15101" custLinFactNeighborY="-1601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3B06DD62-8FE0-4359-9220-365D83BF4E66}" type="pres">
      <dgm:prSet presAssocID="{FFDA62EB-B469-47D7-A44B-20B1411B8FCB}" presName="quadrant2" presStyleLbl="node1" presStyleIdx="1" presStyleCnt="4" custScaleX="130821" custScaleY="122336" custLinFactNeighborX="12898" custLinFactNeighborY="-13696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7761B380-4507-434F-BFDD-AF270C61AB68}" type="pres">
      <dgm:prSet presAssocID="{FFDA62EB-B469-47D7-A44B-20B1411B8FCB}" presName="quadrant3" presStyleLbl="node1" presStyleIdx="2" presStyleCnt="4" custScaleX="130411" custLinFactNeighborX="43623" custLinFactNeighborY="-4661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D81EA160-DADD-4A59-B457-5E618528CC89}" type="pres">
      <dgm:prSet presAssocID="{FFDA62EB-B469-47D7-A44B-20B1411B8FCB}" presName="quadrant4" presStyleLbl="node1" presStyleIdx="3" presStyleCnt="4" custScaleX="159519" custScaleY="134176" custLinFactNeighborX="-785" custLinFactNeighborY="12427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A0AAAC40-614F-4664-96A1-286FA9C738D6}" type="pres">
      <dgm:prSet presAssocID="{FFDA62EB-B469-47D7-A44B-20B1411B8FCB}" presName="quadrantPlaceholder" presStyleCnt="0"/>
      <dgm:spPr/>
    </dgm:pt>
    <dgm:pt modelId="{6795030D-5445-4DA0-B288-8F56635CD6B0}" type="pres">
      <dgm:prSet presAssocID="{FFDA62EB-B469-47D7-A44B-20B1411B8FCB}" presName="center1" presStyleLbl="fgShp" presStyleIdx="0" presStyleCnt="2" custLinFactNeighborX="69237" custLinFactNeighborY="-1350"/>
      <dgm:spPr>
        <a:solidFill>
          <a:srgbClr val="FF0000"/>
        </a:solidFill>
      </dgm:spPr>
    </dgm:pt>
    <dgm:pt modelId="{72074659-0415-47D2-9CA7-490A0895D490}" type="pres">
      <dgm:prSet presAssocID="{FFDA62EB-B469-47D7-A44B-20B1411B8FCB}" presName="center2" presStyleLbl="fgShp" presStyleIdx="1" presStyleCnt="2" custLinFactNeighborX="62865" custLinFactNeighborY="-29327"/>
      <dgm:spPr>
        <a:solidFill>
          <a:srgbClr val="7030A0"/>
        </a:solidFill>
      </dgm:spPr>
    </dgm:pt>
  </dgm:ptLst>
  <dgm:cxnLst>
    <dgm:cxn modelId="{CB7E81C0-D0D3-4715-965F-A4AAFF9FE1BE}" type="presOf" srcId="{29A45C6C-D858-41FA-BF2E-27A2710DEB9C}" destId="{7EB5849D-DFF6-49DB-B81D-3FA0CB770E50}" srcOrd="0" destOrd="0" presId="urn:microsoft.com/office/officeart/2005/8/layout/cycle4#4"/>
    <dgm:cxn modelId="{D31D18FA-4084-491F-B00A-067558863427}" srcId="{FFDA62EB-B469-47D7-A44B-20B1411B8FCB}" destId="{A371AA91-86C0-4CC4-AEC7-8863502BA03E}" srcOrd="2" destOrd="0" parTransId="{A28755D7-9951-4C95-95F1-25C17A9FC901}" sibTransId="{223447A6-0AB2-45AA-82B8-B1BEFAE51C56}"/>
    <dgm:cxn modelId="{2D2974A9-42B8-468C-A4A3-0110A47D4456}" srcId="{FFDA62EB-B469-47D7-A44B-20B1411B8FCB}" destId="{559F4B66-A437-4784-81D2-EF1DB0F43353}" srcOrd="3" destOrd="0" parTransId="{F7B503E5-959C-44F9-8DCD-DAD38E3E6C82}" sibTransId="{01D4F8C2-8F24-4D21-83AA-8220ADD9AE29}"/>
    <dgm:cxn modelId="{D0653246-46C2-45B1-82C0-C1AB08E07D1F}" srcId="{FFDA62EB-B469-47D7-A44B-20B1411B8FCB}" destId="{BA1FC90E-59D1-4A9F-9D87-58450C7F8D34}" srcOrd="4" destOrd="0" parTransId="{9CA3F53E-0F99-45AF-99A7-E07AC567B5AC}" sibTransId="{CDE764FB-6513-4FEE-98C8-0360B7265B6F}"/>
    <dgm:cxn modelId="{E3D7431D-6A9A-47A6-83CC-8C68ED9BF516}" type="presOf" srcId="{559F4B66-A437-4784-81D2-EF1DB0F43353}" destId="{D81EA160-DADD-4A59-B457-5E618528CC89}" srcOrd="0" destOrd="0" presId="urn:microsoft.com/office/officeart/2005/8/layout/cycle4#4"/>
    <dgm:cxn modelId="{1A0C3A21-917F-420D-AA27-0FE5CF8DBA25}" srcId="{FFDA62EB-B469-47D7-A44B-20B1411B8FCB}" destId="{F79D97FA-C5A8-4D4D-A856-BE1FD357E954}" srcOrd="1" destOrd="0" parTransId="{78D68E2F-AE97-406C-84CB-3AD07768473F}" sibTransId="{5A1F7B0B-94E2-4C55-9194-7A67319252FA}"/>
    <dgm:cxn modelId="{9BFADB6E-9F7F-4E98-A59F-B2C51DC5EF7C}" type="presOf" srcId="{A371AA91-86C0-4CC4-AEC7-8863502BA03E}" destId="{7761B380-4507-434F-BFDD-AF270C61AB68}" srcOrd="0" destOrd="0" presId="urn:microsoft.com/office/officeart/2005/8/layout/cycle4#4"/>
    <dgm:cxn modelId="{B57E1D5A-758B-48B8-9F77-19F2084A84F2}" srcId="{FFDA62EB-B469-47D7-A44B-20B1411B8FCB}" destId="{29A45C6C-D858-41FA-BF2E-27A2710DEB9C}" srcOrd="0" destOrd="0" parTransId="{C34D0DBF-68CE-47C5-92B0-26F0415B05C6}" sibTransId="{DAC4CEB5-43AA-4842-9FAB-161ECAFB87D4}"/>
    <dgm:cxn modelId="{C974243F-CA35-40B2-838C-99A61DAB93DF}" type="presOf" srcId="{F79D97FA-C5A8-4D4D-A856-BE1FD357E954}" destId="{3B06DD62-8FE0-4359-9220-365D83BF4E66}" srcOrd="0" destOrd="0" presId="urn:microsoft.com/office/officeart/2005/8/layout/cycle4#4"/>
    <dgm:cxn modelId="{884FE6F3-A6DE-4D13-B24C-A467B43C0FA5}" type="presOf" srcId="{FFDA62EB-B469-47D7-A44B-20B1411B8FCB}" destId="{F315C83E-5C09-46D1-8B90-D32CEDAB3ED7}" srcOrd="0" destOrd="0" presId="urn:microsoft.com/office/officeart/2005/8/layout/cycle4#4"/>
    <dgm:cxn modelId="{09705C32-4827-43F4-BC4A-5497B92145A9}" type="presParOf" srcId="{F315C83E-5C09-46D1-8B90-D32CEDAB3ED7}" destId="{13AEA5F5-DD1C-4A21-B1EA-E5C69169D7C7}" srcOrd="0" destOrd="0" presId="urn:microsoft.com/office/officeart/2005/8/layout/cycle4#4"/>
    <dgm:cxn modelId="{C4ACCBC8-1F93-4A44-8F1E-5B29450A2E1D}" type="presParOf" srcId="{13AEA5F5-DD1C-4A21-B1EA-E5C69169D7C7}" destId="{AD03801A-EAD1-49CC-A991-CA14A588D24A}" srcOrd="0" destOrd="0" presId="urn:microsoft.com/office/officeart/2005/8/layout/cycle4#4"/>
    <dgm:cxn modelId="{9F7D2BC9-2AD2-4388-868E-211C9806E28D}" type="presParOf" srcId="{F315C83E-5C09-46D1-8B90-D32CEDAB3ED7}" destId="{D86DE4D9-1EE2-46B2-ABF0-344653705513}" srcOrd="1" destOrd="0" presId="urn:microsoft.com/office/officeart/2005/8/layout/cycle4#4"/>
    <dgm:cxn modelId="{6B3FD20C-B791-40C4-A17D-B2FBB682755E}" type="presParOf" srcId="{D86DE4D9-1EE2-46B2-ABF0-344653705513}" destId="{7EB5849D-DFF6-49DB-B81D-3FA0CB770E50}" srcOrd="0" destOrd="0" presId="urn:microsoft.com/office/officeart/2005/8/layout/cycle4#4"/>
    <dgm:cxn modelId="{71D4CE46-A9E9-4DF2-9822-E1C19AF57AAD}" type="presParOf" srcId="{D86DE4D9-1EE2-46B2-ABF0-344653705513}" destId="{3B06DD62-8FE0-4359-9220-365D83BF4E66}" srcOrd="1" destOrd="0" presId="urn:microsoft.com/office/officeart/2005/8/layout/cycle4#4"/>
    <dgm:cxn modelId="{EC2CDDD2-6AB6-4D11-8C63-E337796D270A}" type="presParOf" srcId="{D86DE4D9-1EE2-46B2-ABF0-344653705513}" destId="{7761B380-4507-434F-BFDD-AF270C61AB68}" srcOrd="2" destOrd="0" presId="urn:microsoft.com/office/officeart/2005/8/layout/cycle4#4"/>
    <dgm:cxn modelId="{03BCF3BE-D3B0-471B-9E5D-059FDD7F9687}" type="presParOf" srcId="{D86DE4D9-1EE2-46B2-ABF0-344653705513}" destId="{D81EA160-DADD-4A59-B457-5E618528CC89}" srcOrd="3" destOrd="0" presId="urn:microsoft.com/office/officeart/2005/8/layout/cycle4#4"/>
    <dgm:cxn modelId="{DEE00741-6FBF-41BB-9567-ECFEC4BEF480}" type="presParOf" srcId="{D86DE4D9-1EE2-46B2-ABF0-344653705513}" destId="{A0AAAC40-614F-4664-96A1-286FA9C738D6}" srcOrd="4" destOrd="0" presId="urn:microsoft.com/office/officeart/2005/8/layout/cycle4#4"/>
    <dgm:cxn modelId="{0DBB27DE-C86D-4D58-A5A1-E72CF244F3CC}" type="presParOf" srcId="{F315C83E-5C09-46D1-8B90-D32CEDAB3ED7}" destId="{6795030D-5445-4DA0-B288-8F56635CD6B0}" srcOrd="2" destOrd="0" presId="urn:microsoft.com/office/officeart/2005/8/layout/cycle4#4"/>
    <dgm:cxn modelId="{1DCC3DB0-14D4-44BD-9822-2E772791E695}" type="presParOf" srcId="{F315C83E-5C09-46D1-8B90-D32CEDAB3ED7}" destId="{72074659-0415-47D2-9CA7-490A0895D490}" srcOrd="3" destOrd="0" presId="urn:microsoft.com/office/officeart/2005/8/layout/cycle4#4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ata37.xml><?xml version="1.0" encoding="utf-8"?>
<dgm:dataModel xmlns:dgm="http://schemas.openxmlformats.org/drawingml/2006/diagram" xmlns:a="http://schemas.openxmlformats.org/drawingml/2006/main">
  <dgm:ptLst>
    <dgm:pt modelId="{82563030-4EE5-468A-9897-429452152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4BC5B7-EC21-43E9-9D66-44B887611623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hr-HR" sz="2500" b="1" dirty="0" smtClean="0"/>
            <a:t>Uvid u ocjenu i pravo prigovora</a:t>
          </a:r>
          <a:endParaRPr lang="hr-HR" sz="2500" b="1" dirty="0"/>
        </a:p>
      </dgm:t>
    </dgm:pt>
    <dgm:pt modelId="{632EAC8C-D916-451B-AD8F-8B3B159F0EF1}" type="parTrans" cxnId="{BC314144-6D1F-47DE-B9E7-22494816BFF2}">
      <dgm:prSet/>
      <dgm:spPr/>
      <dgm:t>
        <a:bodyPr/>
        <a:lstStyle/>
        <a:p>
          <a:endParaRPr lang="hr-HR"/>
        </a:p>
      </dgm:t>
    </dgm:pt>
    <dgm:pt modelId="{7F7BDA33-38CE-49CF-9027-F5B51021D28E}" type="sibTrans" cxnId="{BC314144-6D1F-47DE-B9E7-22494816BFF2}">
      <dgm:prSet/>
      <dgm:spPr/>
      <dgm:t>
        <a:bodyPr/>
        <a:lstStyle/>
        <a:p>
          <a:endParaRPr lang="hr-HR"/>
        </a:p>
      </dgm:t>
    </dgm:pt>
    <dgm:pt modelId="{A9E0F3C6-6720-4630-81B3-B6E11CF9A3DB}" type="pres">
      <dgm:prSet presAssocID="{82563030-4EE5-468A-9897-429452152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7E97D1-F202-41BF-A70D-5AA29BCFA484}" type="pres">
      <dgm:prSet presAssocID="{544BC5B7-EC21-43E9-9D66-44B887611623}" presName="parentText" presStyleLbl="node1" presStyleIdx="0" presStyleCnt="1" custLinFactNeighborX="-7451" custLinFactNeighborY="-26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25169D62-7B79-4F71-8C22-9F28FC56C205}" type="presOf" srcId="{82563030-4EE5-468A-9897-429452152762}" destId="{A9E0F3C6-6720-4630-81B3-B6E11CF9A3DB}" srcOrd="0" destOrd="0" presId="urn:microsoft.com/office/officeart/2005/8/layout/vList2"/>
    <dgm:cxn modelId="{2AAFE3D7-02F3-48A9-86CA-823D544A3B54}" type="presOf" srcId="{544BC5B7-EC21-43E9-9D66-44B887611623}" destId="{257E97D1-F202-41BF-A70D-5AA29BCFA484}" srcOrd="0" destOrd="0" presId="urn:microsoft.com/office/officeart/2005/8/layout/vList2"/>
    <dgm:cxn modelId="{BC314144-6D1F-47DE-B9E7-22494816BFF2}" srcId="{82563030-4EE5-468A-9897-429452152762}" destId="{544BC5B7-EC21-43E9-9D66-44B887611623}" srcOrd="0" destOrd="0" parTransId="{632EAC8C-D916-451B-AD8F-8B3B159F0EF1}" sibTransId="{7F7BDA33-38CE-49CF-9027-F5B51021D28E}"/>
    <dgm:cxn modelId="{95183739-E1AF-4445-9334-3F7CCC37FCCD}" type="presParOf" srcId="{A9E0F3C6-6720-4630-81B3-B6E11CF9A3DB}" destId="{257E97D1-F202-41BF-A70D-5AA29BCFA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8.xml><?xml version="1.0" encoding="utf-8"?>
<dgm:dataModel xmlns:dgm="http://schemas.openxmlformats.org/drawingml/2006/diagram" xmlns:a="http://schemas.openxmlformats.org/drawingml/2006/main">
  <dgm:ptLst>
    <dgm:pt modelId="{82563030-4EE5-468A-9897-429452152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4BC5B7-EC21-43E9-9D66-44B887611623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hr-HR" sz="3600" b="1" dirty="0" smtClean="0"/>
            <a:t>Ugovaranje</a:t>
          </a:r>
          <a:endParaRPr lang="hr-HR" sz="3600" b="1" dirty="0"/>
        </a:p>
      </dgm:t>
    </dgm:pt>
    <dgm:pt modelId="{632EAC8C-D916-451B-AD8F-8B3B159F0EF1}" type="parTrans" cxnId="{BC314144-6D1F-47DE-B9E7-22494816BFF2}">
      <dgm:prSet/>
      <dgm:spPr/>
      <dgm:t>
        <a:bodyPr/>
        <a:lstStyle/>
        <a:p>
          <a:endParaRPr lang="hr-HR"/>
        </a:p>
      </dgm:t>
    </dgm:pt>
    <dgm:pt modelId="{7F7BDA33-38CE-49CF-9027-F5B51021D28E}" type="sibTrans" cxnId="{BC314144-6D1F-47DE-B9E7-22494816BFF2}">
      <dgm:prSet/>
      <dgm:spPr/>
      <dgm:t>
        <a:bodyPr/>
        <a:lstStyle/>
        <a:p>
          <a:endParaRPr lang="hr-HR"/>
        </a:p>
      </dgm:t>
    </dgm:pt>
    <dgm:pt modelId="{A9E0F3C6-6720-4630-81B3-B6E11CF9A3DB}" type="pres">
      <dgm:prSet presAssocID="{82563030-4EE5-468A-9897-429452152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7E97D1-F202-41BF-A70D-5AA29BCFA484}" type="pres">
      <dgm:prSet presAssocID="{544BC5B7-EC21-43E9-9D66-44B887611623}" presName="parentText" presStyleLbl="node1" presStyleIdx="0" presStyleCnt="1" custLinFactNeighborX="-7451" custLinFactNeighborY="-26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52429040-DBBC-42DE-99C0-EC24627E3195}" type="presOf" srcId="{544BC5B7-EC21-43E9-9D66-44B887611623}" destId="{257E97D1-F202-41BF-A70D-5AA29BCFA484}" srcOrd="0" destOrd="0" presId="urn:microsoft.com/office/officeart/2005/8/layout/vList2"/>
    <dgm:cxn modelId="{BC314144-6D1F-47DE-B9E7-22494816BFF2}" srcId="{82563030-4EE5-468A-9897-429452152762}" destId="{544BC5B7-EC21-43E9-9D66-44B887611623}" srcOrd="0" destOrd="0" parTransId="{632EAC8C-D916-451B-AD8F-8B3B159F0EF1}" sibTransId="{7F7BDA33-38CE-49CF-9027-F5B51021D28E}"/>
    <dgm:cxn modelId="{EE0CDB02-5AFD-4F38-A8C1-D036EC6CC325}" type="presOf" srcId="{82563030-4EE5-468A-9897-429452152762}" destId="{A9E0F3C6-6720-4630-81B3-B6E11CF9A3DB}" srcOrd="0" destOrd="0" presId="urn:microsoft.com/office/officeart/2005/8/layout/vList2"/>
    <dgm:cxn modelId="{5FD361F4-6EC8-4921-B800-DDA2A0E56FDD}" type="presParOf" srcId="{A9E0F3C6-6720-4630-81B3-B6E11CF9A3DB}" destId="{257E97D1-F202-41BF-A70D-5AA29BCFA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9.xml><?xml version="1.0" encoding="utf-8"?>
<dgm:dataModel xmlns:dgm="http://schemas.openxmlformats.org/drawingml/2006/diagram" xmlns:a="http://schemas.openxmlformats.org/drawingml/2006/main">
  <dgm:ptLst>
    <dgm:pt modelId="{82563030-4EE5-468A-9897-429452152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4BC5B7-EC21-43E9-9D66-44B887611623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hr-HR" sz="4000" b="1" dirty="0" smtClean="0"/>
            <a:t>Plaćanje i modeli plaćanja</a:t>
          </a:r>
        </a:p>
      </dgm:t>
    </dgm:pt>
    <dgm:pt modelId="{632EAC8C-D916-451B-AD8F-8B3B159F0EF1}" type="parTrans" cxnId="{BC314144-6D1F-47DE-B9E7-22494816BFF2}">
      <dgm:prSet/>
      <dgm:spPr/>
      <dgm:t>
        <a:bodyPr/>
        <a:lstStyle/>
        <a:p>
          <a:endParaRPr lang="hr-HR"/>
        </a:p>
      </dgm:t>
    </dgm:pt>
    <dgm:pt modelId="{7F7BDA33-38CE-49CF-9027-F5B51021D28E}" type="sibTrans" cxnId="{BC314144-6D1F-47DE-B9E7-22494816BFF2}">
      <dgm:prSet/>
      <dgm:spPr/>
      <dgm:t>
        <a:bodyPr/>
        <a:lstStyle/>
        <a:p>
          <a:endParaRPr lang="hr-HR"/>
        </a:p>
      </dgm:t>
    </dgm:pt>
    <dgm:pt modelId="{A9E0F3C6-6720-4630-81B3-B6E11CF9A3DB}" type="pres">
      <dgm:prSet presAssocID="{82563030-4EE5-468A-9897-429452152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7E97D1-F202-41BF-A70D-5AA29BCFA484}" type="pres">
      <dgm:prSet presAssocID="{544BC5B7-EC21-43E9-9D66-44B887611623}" presName="parentText" presStyleLbl="node1" presStyleIdx="0" presStyleCnt="1" custLinFactNeighborX="-7451" custLinFactNeighborY="-26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636B25EB-CA85-4809-A750-23C7B8C40C6D}" type="presOf" srcId="{544BC5B7-EC21-43E9-9D66-44B887611623}" destId="{257E97D1-F202-41BF-A70D-5AA29BCFA484}" srcOrd="0" destOrd="0" presId="urn:microsoft.com/office/officeart/2005/8/layout/vList2"/>
    <dgm:cxn modelId="{BC314144-6D1F-47DE-B9E7-22494816BFF2}" srcId="{82563030-4EE5-468A-9897-429452152762}" destId="{544BC5B7-EC21-43E9-9D66-44B887611623}" srcOrd="0" destOrd="0" parTransId="{632EAC8C-D916-451B-AD8F-8B3B159F0EF1}" sibTransId="{7F7BDA33-38CE-49CF-9027-F5B51021D28E}"/>
    <dgm:cxn modelId="{11F3ED3C-022D-4BEB-810C-17C9133255CF}" type="presOf" srcId="{82563030-4EE5-468A-9897-429452152762}" destId="{A9E0F3C6-6720-4630-81B3-B6E11CF9A3DB}" srcOrd="0" destOrd="0" presId="urn:microsoft.com/office/officeart/2005/8/layout/vList2"/>
    <dgm:cxn modelId="{A60DBD80-81E2-43BD-A20F-65A7BCCF9539}" type="presParOf" srcId="{A9E0F3C6-6720-4630-81B3-B6E11CF9A3DB}" destId="{257E97D1-F202-41BF-A70D-5AA29BCFA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F592DAC1-3404-44E8-A974-1161DFB44021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E863F074-722C-4DDF-B932-4A35459BEF4A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b="1" dirty="0" smtClean="0"/>
            <a:t>Financiranje programa i projekata udruga</a:t>
          </a:r>
          <a:r>
            <a:rPr lang="en-GB" b="1" dirty="0" smtClean="0"/>
            <a:t> </a:t>
          </a:r>
          <a:r>
            <a:rPr lang="hr-HR" b="1" dirty="0" smtClean="0"/>
            <a:t>od interesa za opće dobro iz javnih izvora</a:t>
          </a:r>
          <a:endParaRPr lang="hr-HR" dirty="0"/>
        </a:p>
      </dgm:t>
    </dgm:pt>
    <dgm:pt modelId="{72E91D0E-59B4-4FBD-B90E-B2AB6B6995C5}" type="parTrans" cxnId="{C43BEB8C-E6C0-4237-9617-9D5A47F39FFA}">
      <dgm:prSet/>
      <dgm:spPr/>
      <dgm:t>
        <a:bodyPr/>
        <a:lstStyle/>
        <a:p>
          <a:endParaRPr lang="hr-HR"/>
        </a:p>
      </dgm:t>
    </dgm:pt>
    <dgm:pt modelId="{CCC34B9E-17D5-4007-B834-A7F850FEAD43}" type="sibTrans" cxnId="{C43BEB8C-E6C0-4237-9617-9D5A47F39FFA}">
      <dgm:prSet/>
      <dgm:spPr/>
      <dgm:t>
        <a:bodyPr/>
        <a:lstStyle/>
        <a:p>
          <a:endParaRPr lang="hr-HR"/>
        </a:p>
      </dgm:t>
    </dgm:pt>
    <dgm:pt modelId="{C2B3C0D9-802D-4B04-898D-44AB6F6EBA70}" type="pres">
      <dgm:prSet presAssocID="{F592DAC1-3404-44E8-A974-1161DFB44021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EDF48BC-E4B1-4DE4-A3F9-5E59DF2F1189}" type="pres">
      <dgm:prSet presAssocID="{E863F074-722C-4DDF-B932-4A35459BEF4A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C43BEB8C-E6C0-4237-9617-9D5A47F39FFA}" srcId="{F592DAC1-3404-44E8-A974-1161DFB44021}" destId="{E863F074-722C-4DDF-B932-4A35459BEF4A}" srcOrd="0" destOrd="0" parTransId="{72E91D0E-59B4-4FBD-B90E-B2AB6B6995C5}" sibTransId="{CCC34B9E-17D5-4007-B834-A7F850FEAD43}"/>
    <dgm:cxn modelId="{EBE7288C-760D-44C8-8BFC-A1272908BB84}" type="presOf" srcId="{E863F074-722C-4DDF-B932-4A35459BEF4A}" destId="{2EDF48BC-E4B1-4DE4-A3F9-5E59DF2F1189}" srcOrd="0" destOrd="0" presId="urn:microsoft.com/office/officeart/2005/8/layout/vList2"/>
    <dgm:cxn modelId="{A4381ECD-F71C-4673-B2BA-423A92056276}" type="presOf" srcId="{F592DAC1-3404-44E8-A974-1161DFB44021}" destId="{C2B3C0D9-802D-4B04-898D-44AB6F6EBA70}" srcOrd="0" destOrd="0" presId="urn:microsoft.com/office/officeart/2005/8/layout/vList2"/>
    <dgm:cxn modelId="{5AD2CFCF-B5DE-4772-9B9F-2CFDA5DC4F57}" type="presParOf" srcId="{C2B3C0D9-802D-4B04-898D-44AB6F6EBA70}" destId="{2EDF48BC-E4B1-4DE4-A3F9-5E59DF2F1189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0.xml><?xml version="1.0" encoding="utf-8"?>
<dgm:dataModel xmlns:dgm="http://schemas.openxmlformats.org/drawingml/2006/diagram" xmlns:a="http://schemas.openxmlformats.org/drawingml/2006/main">
  <dgm:ptLst>
    <dgm:pt modelId="{82563030-4EE5-468A-9897-429452152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4BC5B7-EC21-43E9-9D66-44B887611623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hr-HR" sz="2800" b="1" dirty="0" smtClean="0"/>
            <a:t>Praćenje i vrednovanje provedbe programa / projekata</a:t>
          </a:r>
        </a:p>
      </dgm:t>
    </dgm:pt>
    <dgm:pt modelId="{632EAC8C-D916-451B-AD8F-8B3B159F0EF1}" type="parTrans" cxnId="{BC314144-6D1F-47DE-B9E7-22494816BFF2}">
      <dgm:prSet/>
      <dgm:spPr/>
      <dgm:t>
        <a:bodyPr/>
        <a:lstStyle/>
        <a:p>
          <a:endParaRPr lang="hr-HR"/>
        </a:p>
      </dgm:t>
    </dgm:pt>
    <dgm:pt modelId="{7F7BDA33-38CE-49CF-9027-F5B51021D28E}" type="sibTrans" cxnId="{BC314144-6D1F-47DE-B9E7-22494816BFF2}">
      <dgm:prSet/>
      <dgm:spPr/>
      <dgm:t>
        <a:bodyPr/>
        <a:lstStyle/>
        <a:p>
          <a:endParaRPr lang="hr-HR"/>
        </a:p>
      </dgm:t>
    </dgm:pt>
    <dgm:pt modelId="{A9E0F3C6-6720-4630-81B3-B6E11CF9A3DB}" type="pres">
      <dgm:prSet presAssocID="{82563030-4EE5-468A-9897-429452152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7E97D1-F202-41BF-A70D-5AA29BCFA484}" type="pres">
      <dgm:prSet presAssocID="{544BC5B7-EC21-43E9-9D66-44B887611623}" presName="parentText" presStyleLbl="node1" presStyleIdx="0" presStyleCnt="1" custLinFactNeighborX="-7451" custLinFactNeighborY="-26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E1FBA44-932A-4FFD-917B-94D7C198C82A}" type="presOf" srcId="{82563030-4EE5-468A-9897-429452152762}" destId="{A9E0F3C6-6720-4630-81B3-B6E11CF9A3DB}" srcOrd="0" destOrd="0" presId="urn:microsoft.com/office/officeart/2005/8/layout/vList2"/>
    <dgm:cxn modelId="{BC314144-6D1F-47DE-B9E7-22494816BFF2}" srcId="{82563030-4EE5-468A-9897-429452152762}" destId="{544BC5B7-EC21-43E9-9D66-44B887611623}" srcOrd="0" destOrd="0" parTransId="{632EAC8C-D916-451B-AD8F-8B3B159F0EF1}" sibTransId="{7F7BDA33-38CE-49CF-9027-F5B51021D28E}"/>
    <dgm:cxn modelId="{D1E02E44-5222-4A8A-B4F4-F574386D4C81}" type="presOf" srcId="{544BC5B7-EC21-43E9-9D66-44B887611623}" destId="{257E97D1-F202-41BF-A70D-5AA29BCFA484}" srcOrd="0" destOrd="0" presId="urn:microsoft.com/office/officeart/2005/8/layout/vList2"/>
    <dgm:cxn modelId="{96931BBC-DA7F-443F-A41D-665115445C07}" type="presParOf" srcId="{A9E0F3C6-6720-4630-81B3-B6E11CF9A3DB}" destId="{257E97D1-F202-41BF-A70D-5AA29BCFA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41.xml><?xml version="1.0" encoding="utf-8"?>
<dgm:dataModel xmlns:dgm="http://schemas.openxmlformats.org/drawingml/2006/diagram" xmlns:a="http://schemas.openxmlformats.org/drawingml/2006/main">
  <dgm:ptLst>
    <dgm:pt modelId="{82563030-4EE5-468A-9897-429452152762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44BC5B7-EC21-43E9-9D66-44B887611623}">
      <dgm:prSet custT="1"/>
      <dgm:spPr>
        <a:solidFill>
          <a:schemeClr val="accent2"/>
        </a:solidFill>
      </dgm:spPr>
      <dgm:t>
        <a:bodyPr/>
        <a:lstStyle/>
        <a:p>
          <a:pPr algn="ctr" rtl="0"/>
          <a:r>
            <a:rPr lang="hr-HR" altLang="sr-Latn-RS" sz="2500" b="1" dirty="0" smtClean="0"/>
            <a:t>Koordinacija i izobrazba o primjeni Uredbe</a:t>
          </a:r>
          <a:endParaRPr lang="hr-HR" sz="2500" b="1" dirty="0" smtClean="0"/>
        </a:p>
      </dgm:t>
    </dgm:pt>
    <dgm:pt modelId="{632EAC8C-D916-451B-AD8F-8B3B159F0EF1}" type="parTrans" cxnId="{BC314144-6D1F-47DE-B9E7-22494816BFF2}">
      <dgm:prSet/>
      <dgm:spPr/>
      <dgm:t>
        <a:bodyPr/>
        <a:lstStyle/>
        <a:p>
          <a:endParaRPr lang="hr-HR"/>
        </a:p>
      </dgm:t>
    </dgm:pt>
    <dgm:pt modelId="{7F7BDA33-38CE-49CF-9027-F5B51021D28E}" type="sibTrans" cxnId="{BC314144-6D1F-47DE-B9E7-22494816BFF2}">
      <dgm:prSet/>
      <dgm:spPr/>
      <dgm:t>
        <a:bodyPr/>
        <a:lstStyle/>
        <a:p>
          <a:endParaRPr lang="hr-HR"/>
        </a:p>
      </dgm:t>
    </dgm:pt>
    <dgm:pt modelId="{A9E0F3C6-6720-4630-81B3-B6E11CF9A3DB}" type="pres">
      <dgm:prSet presAssocID="{82563030-4EE5-468A-9897-429452152762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257E97D1-F202-41BF-A70D-5AA29BCFA484}" type="pres">
      <dgm:prSet presAssocID="{544BC5B7-EC21-43E9-9D66-44B887611623}" presName="parentText" presStyleLbl="node1" presStyleIdx="0" presStyleCnt="1" custLinFactNeighborX="-7451" custLinFactNeighborY="-262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F93B389E-DD6D-4923-B6C2-76B8FF081204}" type="presOf" srcId="{82563030-4EE5-468A-9897-429452152762}" destId="{A9E0F3C6-6720-4630-81B3-B6E11CF9A3DB}" srcOrd="0" destOrd="0" presId="urn:microsoft.com/office/officeart/2005/8/layout/vList2"/>
    <dgm:cxn modelId="{452E75B4-0559-40EF-B53A-526A874FE1F0}" type="presOf" srcId="{544BC5B7-EC21-43E9-9D66-44B887611623}" destId="{257E97D1-F202-41BF-A70D-5AA29BCFA484}" srcOrd="0" destOrd="0" presId="urn:microsoft.com/office/officeart/2005/8/layout/vList2"/>
    <dgm:cxn modelId="{BC314144-6D1F-47DE-B9E7-22494816BFF2}" srcId="{82563030-4EE5-468A-9897-429452152762}" destId="{544BC5B7-EC21-43E9-9D66-44B887611623}" srcOrd="0" destOrd="0" parTransId="{632EAC8C-D916-451B-AD8F-8B3B159F0EF1}" sibTransId="{7F7BDA33-38CE-49CF-9027-F5B51021D28E}"/>
    <dgm:cxn modelId="{A4C564DA-BF4B-48BB-95A1-37105D2FFA2C}" type="presParOf" srcId="{A9E0F3C6-6720-4630-81B3-B6E11CF9A3DB}" destId="{257E97D1-F202-41BF-A70D-5AA29BCFA4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AEA68850-2663-4090-AA3F-BF58BDC24117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588D9BEA-39FB-44BF-9009-6E92CC3E834B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b="1" dirty="0" smtClean="0"/>
            <a:t>Tko i kako može financirati programe i projekte udruga od interesa za opće dobro </a:t>
          </a:r>
          <a:r>
            <a:rPr lang="en-GB" b="1" dirty="0" smtClean="0"/>
            <a:t>?</a:t>
          </a:r>
          <a:endParaRPr lang="hr-HR" dirty="0"/>
        </a:p>
      </dgm:t>
    </dgm:pt>
    <dgm:pt modelId="{5ED63DFB-DAF3-4925-AEA2-60BA700E9DED}" type="parTrans" cxnId="{81BEA657-6FD0-46FC-AC74-FDA9E807B493}">
      <dgm:prSet/>
      <dgm:spPr/>
      <dgm:t>
        <a:bodyPr/>
        <a:lstStyle/>
        <a:p>
          <a:endParaRPr lang="hr-HR"/>
        </a:p>
      </dgm:t>
    </dgm:pt>
    <dgm:pt modelId="{32A2FCD7-EB27-4235-A4D5-3E63B9FCA274}" type="sibTrans" cxnId="{81BEA657-6FD0-46FC-AC74-FDA9E807B493}">
      <dgm:prSet/>
      <dgm:spPr/>
      <dgm:t>
        <a:bodyPr/>
        <a:lstStyle/>
        <a:p>
          <a:endParaRPr lang="hr-HR"/>
        </a:p>
      </dgm:t>
    </dgm:pt>
    <dgm:pt modelId="{73045EE8-2EC9-4A08-AEDD-90E6E383D8A5}" type="pres">
      <dgm:prSet presAssocID="{AEA68850-2663-4090-AA3F-BF58BDC2411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D4D301AE-E16F-4BC2-983D-111FD5DE7884}" type="pres">
      <dgm:prSet presAssocID="{588D9BEA-39FB-44BF-9009-6E92CC3E834B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1BEA657-6FD0-46FC-AC74-FDA9E807B493}" srcId="{AEA68850-2663-4090-AA3F-BF58BDC24117}" destId="{588D9BEA-39FB-44BF-9009-6E92CC3E834B}" srcOrd="0" destOrd="0" parTransId="{5ED63DFB-DAF3-4925-AEA2-60BA700E9DED}" sibTransId="{32A2FCD7-EB27-4235-A4D5-3E63B9FCA274}"/>
    <dgm:cxn modelId="{1E959C38-0ADF-4211-92DA-C8CFC147B541}" type="presOf" srcId="{AEA68850-2663-4090-AA3F-BF58BDC24117}" destId="{73045EE8-2EC9-4A08-AEDD-90E6E383D8A5}" srcOrd="0" destOrd="0" presId="urn:microsoft.com/office/officeart/2005/8/layout/vList2"/>
    <dgm:cxn modelId="{F8694CC3-4CD2-4257-AE89-348BE012D462}" type="presOf" srcId="{588D9BEA-39FB-44BF-9009-6E92CC3E834B}" destId="{D4D301AE-E16F-4BC2-983D-111FD5DE7884}" srcOrd="0" destOrd="0" presId="urn:microsoft.com/office/officeart/2005/8/layout/vList2"/>
    <dgm:cxn modelId="{3399E471-7ED5-4C4E-B99D-1C3F7F702CF9}" type="presParOf" srcId="{73045EE8-2EC9-4A08-AEDD-90E6E383D8A5}" destId="{D4D301AE-E16F-4BC2-983D-111FD5DE7884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352C6BF9-AE9D-497B-B662-1F323B0FE5BA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049C2F34-9B8E-45A8-BA5D-F693CFECB07E}">
      <dgm:prSet/>
      <dgm:spPr>
        <a:solidFill>
          <a:schemeClr val="accent2"/>
        </a:solidFill>
      </dgm:spPr>
      <dgm:t>
        <a:bodyPr/>
        <a:lstStyle/>
        <a:p>
          <a:pPr rtl="0"/>
          <a:r>
            <a:rPr lang="hr-HR" b="1" dirty="0" smtClean="0"/>
            <a:t>Kriterij</a:t>
          </a:r>
          <a:r>
            <a:rPr lang="en-GB" b="1" dirty="0" err="1" smtClean="0"/>
            <a:t>i</a:t>
          </a:r>
          <a:r>
            <a:rPr lang="hr-HR" b="1" dirty="0" smtClean="0"/>
            <a:t>, mjerila i postup</a:t>
          </a:r>
          <a:r>
            <a:rPr lang="en-GB" b="1" dirty="0" smtClean="0"/>
            <a:t>ci</a:t>
          </a:r>
          <a:r>
            <a:rPr lang="hr-HR" b="1" dirty="0" smtClean="0"/>
            <a:t> financiranja programa i projekata od interesa za opće dobro koje provode udruge </a:t>
          </a:r>
          <a:endParaRPr lang="hr-HR" dirty="0"/>
        </a:p>
      </dgm:t>
    </dgm:pt>
    <dgm:pt modelId="{FB5C5C6D-007B-400A-A29D-422A4185CBAD}" type="parTrans" cxnId="{804E6BD5-28A8-4ACB-808C-39606854BA85}">
      <dgm:prSet/>
      <dgm:spPr/>
      <dgm:t>
        <a:bodyPr/>
        <a:lstStyle/>
        <a:p>
          <a:endParaRPr lang="hr-HR"/>
        </a:p>
      </dgm:t>
    </dgm:pt>
    <dgm:pt modelId="{983EE5C1-DF06-4B20-8EAA-A7DF8DD9F58F}" type="sibTrans" cxnId="{804E6BD5-28A8-4ACB-808C-39606854BA85}">
      <dgm:prSet/>
      <dgm:spPr/>
      <dgm:t>
        <a:bodyPr/>
        <a:lstStyle/>
        <a:p>
          <a:endParaRPr lang="hr-HR"/>
        </a:p>
      </dgm:t>
    </dgm:pt>
    <dgm:pt modelId="{D5FF91DC-46C3-47FD-BD5F-4A17119A27F0}" type="pres">
      <dgm:prSet presAssocID="{352C6BF9-AE9D-497B-B662-1F323B0FE5BA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4B19C60-5A86-4966-9C4C-037DCF2B9436}" type="pres">
      <dgm:prSet presAssocID="{049C2F34-9B8E-45A8-BA5D-F693CFECB07E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804E6BD5-28A8-4ACB-808C-39606854BA85}" srcId="{352C6BF9-AE9D-497B-B662-1F323B0FE5BA}" destId="{049C2F34-9B8E-45A8-BA5D-F693CFECB07E}" srcOrd="0" destOrd="0" parTransId="{FB5C5C6D-007B-400A-A29D-422A4185CBAD}" sibTransId="{983EE5C1-DF06-4B20-8EAA-A7DF8DD9F58F}"/>
    <dgm:cxn modelId="{F292807E-C337-4ECF-9E9C-F982FC5CB3CA}" type="presOf" srcId="{049C2F34-9B8E-45A8-BA5D-F693CFECB07E}" destId="{34B19C60-5A86-4966-9C4C-037DCF2B9436}" srcOrd="0" destOrd="0" presId="urn:microsoft.com/office/officeart/2005/8/layout/vList2"/>
    <dgm:cxn modelId="{E7A2B222-BE33-4B6E-9C86-C4CC9E9FC157}" type="presOf" srcId="{352C6BF9-AE9D-497B-B662-1F323B0FE5BA}" destId="{D5FF91DC-46C3-47FD-BD5F-4A17119A27F0}" srcOrd="0" destOrd="0" presId="urn:microsoft.com/office/officeart/2005/8/layout/vList2"/>
    <dgm:cxn modelId="{04768597-C26C-4526-95E5-D5114E33EFB5}" type="presParOf" srcId="{D5FF91DC-46C3-47FD-BD5F-4A17119A27F0}" destId="{34B19C60-5A86-4966-9C4C-037DCF2B9436}" srcOrd="0" destOrd="0" presId="urn:microsoft.com/office/officeart/2005/8/layout/vList2"/>
  </dgm:cxnLst>
  <dgm:bg>
    <a:noFill/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D0013A0E-EA9A-46D9-B38D-47D192A942A7}" type="doc">
      <dgm:prSet loTypeId="urn:microsoft.com/office/officeart/2005/8/layout/vList2" loCatId="list" qsTypeId="urn:microsoft.com/office/officeart/2005/8/quickstyle/simple1" qsCatId="simple" csTypeId="urn:microsoft.com/office/officeart/2005/8/colors/colorful1" csCatId="colorful"/>
      <dgm:spPr/>
      <dgm:t>
        <a:bodyPr/>
        <a:lstStyle/>
        <a:p>
          <a:endParaRPr lang="hr-HR"/>
        </a:p>
      </dgm:t>
    </dgm:pt>
    <dgm:pt modelId="{47F9C6EF-A2B8-490C-9FF2-44B4F6CE8802}">
      <dgm:prSet/>
      <dgm:spPr/>
      <dgm:t>
        <a:bodyPr/>
        <a:lstStyle/>
        <a:p>
          <a:pPr rtl="0"/>
          <a:r>
            <a:rPr lang="hr-HR" smtClean="0"/>
            <a:t>Što </a:t>
          </a:r>
          <a:r>
            <a:rPr lang="en-GB" smtClean="0"/>
            <a:t>s</a:t>
          </a:r>
          <a:r>
            <a:rPr lang="hr-HR" smtClean="0"/>
            <a:t>e uređ</a:t>
          </a:r>
          <a:r>
            <a:rPr lang="en-GB" smtClean="0"/>
            <a:t>uje</a:t>
          </a:r>
          <a:r>
            <a:rPr lang="hr-HR" smtClean="0"/>
            <a:t> Uredbom?</a:t>
          </a:r>
          <a:endParaRPr lang="hr-HR"/>
        </a:p>
      </dgm:t>
    </dgm:pt>
    <dgm:pt modelId="{FE18CD59-26D4-44AC-AA43-4F0F44A4BF20}" type="parTrans" cxnId="{792C2861-C7E5-4FFE-A048-474E643B386C}">
      <dgm:prSet/>
      <dgm:spPr/>
      <dgm:t>
        <a:bodyPr/>
        <a:lstStyle/>
        <a:p>
          <a:endParaRPr lang="hr-HR"/>
        </a:p>
      </dgm:t>
    </dgm:pt>
    <dgm:pt modelId="{73A6637A-5779-4557-B494-D4CD7ECB12A1}" type="sibTrans" cxnId="{792C2861-C7E5-4FFE-A048-474E643B386C}">
      <dgm:prSet/>
      <dgm:spPr/>
      <dgm:t>
        <a:bodyPr/>
        <a:lstStyle/>
        <a:p>
          <a:endParaRPr lang="hr-HR"/>
        </a:p>
      </dgm:t>
    </dgm:pt>
    <dgm:pt modelId="{4263BF34-46A5-4217-85A3-EF7BBCF4EF28}" type="pres">
      <dgm:prSet presAssocID="{D0013A0E-EA9A-46D9-B38D-47D192A942A7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0C8BA930-4558-4693-9256-51CB77F1501C}" type="pres">
      <dgm:prSet presAssocID="{47F9C6EF-A2B8-490C-9FF2-44B4F6CE8802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9740D996-28AF-4DA8-AE70-F2431AFA7F4E}" type="presOf" srcId="{D0013A0E-EA9A-46D9-B38D-47D192A942A7}" destId="{4263BF34-46A5-4217-85A3-EF7BBCF4EF28}" srcOrd="0" destOrd="0" presId="urn:microsoft.com/office/officeart/2005/8/layout/vList2"/>
    <dgm:cxn modelId="{850BBD1E-5150-4F3A-8E24-AEBAECC9F387}" type="presOf" srcId="{47F9C6EF-A2B8-490C-9FF2-44B4F6CE8802}" destId="{0C8BA930-4558-4693-9256-51CB77F1501C}" srcOrd="0" destOrd="0" presId="urn:microsoft.com/office/officeart/2005/8/layout/vList2"/>
    <dgm:cxn modelId="{792C2861-C7E5-4FFE-A048-474E643B386C}" srcId="{D0013A0E-EA9A-46D9-B38D-47D192A942A7}" destId="{47F9C6EF-A2B8-490C-9FF2-44B4F6CE8802}" srcOrd="0" destOrd="0" parTransId="{FE18CD59-26D4-44AC-AA43-4F0F44A4BF20}" sibTransId="{73A6637A-5779-4557-B494-D4CD7ECB12A1}"/>
    <dgm:cxn modelId="{B05E5FA2-76C6-4770-913E-1306CA9AB3AA}" type="presParOf" srcId="{4263BF34-46A5-4217-85A3-EF7BBCF4EF28}" destId="{0C8BA930-4558-4693-9256-51CB77F1501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B8CC9B75-FBC7-4C22-BB73-20FE72F39F5C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hr-HR"/>
        </a:p>
      </dgm:t>
    </dgm:pt>
    <dgm:pt modelId="{230C6469-9BA6-46ED-B288-571F875ABBE0}">
      <dgm:prSet custT="1"/>
      <dgm:spPr>
        <a:solidFill>
          <a:schemeClr val="accent2"/>
        </a:solidFill>
      </dgm:spPr>
      <dgm:t>
        <a:bodyPr/>
        <a:lstStyle/>
        <a:p>
          <a:pPr rtl="0"/>
          <a:r>
            <a:rPr lang="en-GB" sz="2800" dirty="0" err="1" smtClean="0"/>
            <a:t>Kada</a:t>
          </a:r>
          <a:r>
            <a:rPr lang="en-GB" sz="2800" dirty="0" smtClean="0"/>
            <a:t> se </a:t>
          </a:r>
          <a:r>
            <a:rPr lang="en-GB" sz="2800" dirty="0" err="1" smtClean="0"/>
            <a:t>primjenjuje</a:t>
          </a:r>
          <a:r>
            <a:rPr lang="en-GB" sz="2800" dirty="0" smtClean="0"/>
            <a:t> </a:t>
          </a:r>
          <a:r>
            <a:rPr lang="en-GB" sz="2800" dirty="0" err="1" smtClean="0"/>
            <a:t>Uredba</a:t>
          </a:r>
          <a:r>
            <a:rPr lang="en-GB" sz="2800" dirty="0" smtClean="0"/>
            <a:t> ?</a:t>
          </a:r>
          <a:endParaRPr lang="hr-HR" sz="2800" dirty="0"/>
        </a:p>
      </dgm:t>
    </dgm:pt>
    <dgm:pt modelId="{4DE83325-CF17-4B10-825B-FA288240422A}" type="parTrans" cxnId="{1B9AFEFB-34B5-40E1-815A-957F4DC3C783}">
      <dgm:prSet/>
      <dgm:spPr/>
      <dgm:t>
        <a:bodyPr/>
        <a:lstStyle/>
        <a:p>
          <a:endParaRPr lang="hr-HR"/>
        </a:p>
      </dgm:t>
    </dgm:pt>
    <dgm:pt modelId="{7B1CA7F9-E488-41C7-834E-D28F01EADE1C}" type="sibTrans" cxnId="{1B9AFEFB-34B5-40E1-815A-957F4DC3C783}">
      <dgm:prSet/>
      <dgm:spPr/>
      <dgm:t>
        <a:bodyPr/>
        <a:lstStyle/>
        <a:p>
          <a:endParaRPr lang="hr-HR"/>
        </a:p>
      </dgm:t>
    </dgm:pt>
    <dgm:pt modelId="{CB21CE95-D79D-4AD0-AB6F-3E02EE89B806}" type="pres">
      <dgm:prSet presAssocID="{B8CC9B75-FBC7-4C22-BB73-20FE72F39F5C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EF2238AB-A319-4247-AA23-AC77E88961DC}" type="pres">
      <dgm:prSet presAssocID="{230C6469-9BA6-46ED-B288-571F875ABBE0}" presName="parentText" presStyleLbl="node1" presStyleIdx="0" presStyleCnt="1" custLinFactNeighborY="-3685">
        <dgm:presLayoutVars>
          <dgm:chMax val="0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ED9BDD62-4D18-42CC-82D0-41AAACDED892}" type="presOf" srcId="{B8CC9B75-FBC7-4C22-BB73-20FE72F39F5C}" destId="{CB21CE95-D79D-4AD0-AB6F-3E02EE89B806}" srcOrd="0" destOrd="0" presId="urn:microsoft.com/office/officeart/2005/8/layout/vList2"/>
    <dgm:cxn modelId="{02325C5F-6DD2-4ECC-8231-083ACC5628D0}" type="presOf" srcId="{230C6469-9BA6-46ED-B288-571F875ABBE0}" destId="{EF2238AB-A319-4247-AA23-AC77E88961DC}" srcOrd="0" destOrd="0" presId="urn:microsoft.com/office/officeart/2005/8/layout/vList2"/>
    <dgm:cxn modelId="{1B9AFEFB-34B5-40E1-815A-957F4DC3C783}" srcId="{B8CC9B75-FBC7-4C22-BB73-20FE72F39F5C}" destId="{230C6469-9BA6-46ED-B288-571F875ABBE0}" srcOrd="0" destOrd="0" parTransId="{4DE83325-CF17-4B10-825B-FA288240422A}" sibTransId="{7B1CA7F9-E488-41C7-834E-D28F01EADE1C}"/>
    <dgm:cxn modelId="{7557E839-6939-4F97-A862-88BE7F3504E9}" type="presParOf" srcId="{CB21CE95-D79D-4AD0-AB6F-3E02EE89B806}" destId="{EF2238AB-A319-4247-AA23-AC77E88961DC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602F2A9C-B90A-4481-B55E-9B821B85F8AC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hr-HR"/>
        </a:p>
      </dgm:t>
    </dgm:pt>
    <dgm:pt modelId="{17A780C2-6B8D-4C68-813E-DDCDABAD199F}">
      <dgm:prSet custT="1"/>
      <dgm:spPr>
        <a:solidFill>
          <a:schemeClr val="accent1">
            <a:lumMod val="75000"/>
          </a:schemeClr>
        </a:solidFill>
      </dgm:spPr>
      <dgm:t>
        <a:bodyPr/>
        <a:lstStyle/>
        <a:p>
          <a:pPr rtl="0"/>
          <a:r>
            <a:rPr lang="en-GB" sz="2400" dirty="0" smtClean="0"/>
            <a:t>K</a:t>
          </a:r>
          <a:r>
            <a:rPr lang="hr-HR" sz="2400" dirty="0" smtClean="0"/>
            <a:t>ada se udrugama odobravaju financijska sredstva iz javnih izvora za: </a:t>
          </a:r>
          <a:endParaRPr lang="hr-HR" sz="2400" dirty="0"/>
        </a:p>
      </dgm:t>
    </dgm:pt>
    <dgm:pt modelId="{B5AD7B90-D790-49BA-8441-A364FD919ACB}" type="parTrans" cxnId="{EF3F4C83-5E9E-42AA-92E2-A0A55A4D6164}">
      <dgm:prSet/>
      <dgm:spPr/>
      <dgm:t>
        <a:bodyPr/>
        <a:lstStyle/>
        <a:p>
          <a:endParaRPr lang="hr-HR"/>
        </a:p>
      </dgm:t>
    </dgm:pt>
    <dgm:pt modelId="{081634F9-03C1-48AA-A9F4-9A48950D0A51}" type="sibTrans" cxnId="{EF3F4C83-5E9E-42AA-92E2-A0A55A4D6164}">
      <dgm:prSet/>
      <dgm:spPr/>
      <dgm:t>
        <a:bodyPr/>
        <a:lstStyle/>
        <a:p>
          <a:endParaRPr lang="hr-HR"/>
        </a:p>
      </dgm:t>
    </dgm:pt>
    <dgm:pt modelId="{6BC5A55B-720D-41EA-B16C-3365C6AF4608}">
      <dgm:prSet/>
      <dgm:spPr/>
      <dgm:t>
        <a:bodyPr/>
        <a:lstStyle/>
        <a:p>
          <a:pPr rtl="0"/>
          <a:r>
            <a:rPr lang="hr-HR" dirty="0" smtClean="0"/>
            <a:t>provedbu programa i projekata kojima se ispunjavaju ciljevi i prioriteti definirani strateškim i planskim dokumentima</a:t>
          </a:r>
          <a:endParaRPr lang="hr-HR" dirty="0"/>
        </a:p>
      </dgm:t>
    </dgm:pt>
    <dgm:pt modelId="{8F97370E-960F-4585-8175-C7DE9CBB0123}" type="parTrans" cxnId="{564EFB80-2F29-4842-916E-22CD750F49C9}">
      <dgm:prSet/>
      <dgm:spPr/>
      <dgm:t>
        <a:bodyPr/>
        <a:lstStyle/>
        <a:p>
          <a:endParaRPr lang="hr-HR"/>
        </a:p>
      </dgm:t>
    </dgm:pt>
    <dgm:pt modelId="{45BF9E64-ED51-4C22-BEA7-FBF5E6BE2F8A}" type="sibTrans" cxnId="{564EFB80-2F29-4842-916E-22CD750F49C9}">
      <dgm:prSet/>
      <dgm:spPr/>
      <dgm:t>
        <a:bodyPr/>
        <a:lstStyle/>
        <a:p>
          <a:endParaRPr lang="hr-HR"/>
        </a:p>
      </dgm:t>
    </dgm:pt>
    <dgm:pt modelId="{E22909ED-CD7C-48F1-A4A3-8ED74CBC0393}">
      <dgm:prSet/>
      <dgm:spPr/>
      <dgm:t>
        <a:bodyPr/>
        <a:lstStyle/>
        <a:p>
          <a:pPr rtl="0"/>
          <a:r>
            <a:rPr lang="hr-HR" dirty="0" smtClean="0"/>
            <a:t>provedbu nacionalnih, regionalnih i lokalnih programa javnih potreba utvrđenih posebnim zakonom</a:t>
          </a:r>
          <a:endParaRPr lang="hr-HR" dirty="0"/>
        </a:p>
      </dgm:t>
    </dgm:pt>
    <dgm:pt modelId="{1C00BE29-3668-4DEA-9A8E-FE946DDF4018}" type="parTrans" cxnId="{75D839B8-7F2D-4DC8-B7FD-D2331F847A73}">
      <dgm:prSet/>
      <dgm:spPr/>
      <dgm:t>
        <a:bodyPr/>
        <a:lstStyle/>
        <a:p>
          <a:endParaRPr lang="hr-HR"/>
        </a:p>
      </dgm:t>
    </dgm:pt>
    <dgm:pt modelId="{F7CE5274-71EA-45DD-97F7-32E981E609FC}" type="sibTrans" cxnId="{75D839B8-7F2D-4DC8-B7FD-D2331F847A73}">
      <dgm:prSet/>
      <dgm:spPr/>
      <dgm:t>
        <a:bodyPr/>
        <a:lstStyle/>
        <a:p>
          <a:endParaRPr lang="hr-HR"/>
        </a:p>
      </dgm:t>
    </dgm:pt>
    <dgm:pt modelId="{F5FCF0A7-0531-4690-9826-45697BC658DF}">
      <dgm:prSet/>
      <dgm:spPr/>
      <dgm:t>
        <a:bodyPr/>
        <a:lstStyle/>
        <a:p>
          <a:pPr rtl="0"/>
          <a:r>
            <a:rPr lang="hr-HR" dirty="0" smtClean="0"/>
            <a:t>obavljanje određene javne ovlasti povjerene posebnim zakonom</a:t>
          </a:r>
          <a:endParaRPr lang="hr-HR" dirty="0"/>
        </a:p>
      </dgm:t>
    </dgm:pt>
    <dgm:pt modelId="{7B066DE0-722A-441B-AC2A-6D4180EA60B5}" type="parTrans" cxnId="{509B3CF1-6207-420B-97D8-EBABDEEE6E93}">
      <dgm:prSet/>
      <dgm:spPr/>
      <dgm:t>
        <a:bodyPr/>
        <a:lstStyle/>
        <a:p>
          <a:endParaRPr lang="hr-HR"/>
        </a:p>
      </dgm:t>
    </dgm:pt>
    <dgm:pt modelId="{D1CAEAC1-2342-4FD2-89A3-2D4A139AE7D4}" type="sibTrans" cxnId="{509B3CF1-6207-420B-97D8-EBABDEEE6E93}">
      <dgm:prSet/>
      <dgm:spPr/>
      <dgm:t>
        <a:bodyPr/>
        <a:lstStyle/>
        <a:p>
          <a:endParaRPr lang="hr-HR"/>
        </a:p>
      </dgm:t>
    </dgm:pt>
    <dgm:pt modelId="{013DF500-B27D-4144-84D2-6554878C75B1}">
      <dgm:prSet/>
      <dgm:spPr/>
      <dgm:t>
        <a:bodyPr/>
        <a:lstStyle/>
        <a:p>
          <a:pPr rtl="0"/>
          <a:r>
            <a:rPr lang="hr-HR" dirty="0" smtClean="0"/>
            <a:t>pružanje socijalne usluge temeljem posebnog propisa </a:t>
          </a:r>
          <a:endParaRPr lang="hr-HR" dirty="0"/>
        </a:p>
      </dgm:t>
    </dgm:pt>
    <dgm:pt modelId="{5ABC0369-A3E3-4599-A9B3-87EA71997862}" type="parTrans" cxnId="{ABF730B8-C186-49A8-B35F-8793FC125BC0}">
      <dgm:prSet/>
      <dgm:spPr/>
      <dgm:t>
        <a:bodyPr/>
        <a:lstStyle/>
        <a:p>
          <a:endParaRPr lang="hr-HR"/>
        </a:p>
      </dgm:t>
    </dgm:pt>
    <dgm:pt modelId="{29EDC1A6-9B3C-4739-9FA8-F8319C075A20}" type="sibTrans" cxnId="{ABF730B8-C186-49A8-B35F-8793FC125BC0}">
      <dgm:prSet/>
      <dgm:spPr/>
      <dgm:t>
        <a:bodyPr/>
        <a:lstStyle/>
        <a:p>
          <a:endParaRPr lang="hr-HR"/>
        </a:p>
      </dgm:t>
    </dgm:pt>
    <dgm:pt modelId="{66810F15-BB5A-430C-BF64-1C157EF92FE7}">
      <dgm:prSet/>
      <dgm:spPr/>
      <dgm:t>
        <a:bodyPr/>
        <a:lstStyle/>
        <a:p>
          <a:pPr rtl="0"/>
          <a:r>
            <a:rPr lang="hr-HR" dirty="0" smtClean="0"/>
            <a:t>sufinanciranje obveznog doprinosa korisnika financiranja za provedbu programa i projekata ugovorenih iz fondova Europske unije i inozemnih javnih izvora </a:t>
          </a:r>
          <a:endParaRPr lang="hr-HR" dirty="0"/>
        </a:p>
      </dgm:t>
    </dgm:pt>
    <dgm:pt modelId="{DFC7D571-678A-49C3-9BA3-C4D515AD1ECD}" type="parTrans" cxnId="{1C89AB1D-643B-4784-9E99-A4DBA80BAC85}">
      <dgm:prSet/>
      <dgm:spPr/>
      <dgm:t>
        <a:bodyPr/>
        <a:lstStyle/>
        <a:p>
          <a:endParaRPr lang="hr-HR"/>
        </a:p>
      </dgm:t>
    </dgm:pt>
    <dgm:pt modelId="{A2E4F33E-F8BC-4E55-AE68-6483FF0909BC}" type="sibTrans" cxnId="{1C89AB1D-643B-4784-9E99-A4DBA80BAC85}">
      <dgm:prSet/>
      <dgm:spPr/>
      <dgm:t>
        <a:bodyPr/>
        <a:lstStyle/>
        <a:p>
          <a:endParaRPr lang="hr-HR"/>
        </a:p>
      </dgm:t>
    </dgm:pt>
    <dgm:pt modelId="{DEABBF1A-D5FF-4110-98BF-223700C3F542}">
      <dgm:prSet/>
      <dgm:spPr/>
      <dgm:t>
        <a:bodyPr/>
        <a:lstStyle/>
        <a:p>
          <a:pPr rtl="0"/>
          <a:r>
            <a:rPr lang="hr-HR" dirty="0" smtClean="0"/>
            <a:t>podršku institucionalnom i organizacijskom razvoju udruge</a:t>
          </a:r>
          <a:endParaRPr lang="hr-HR" dirty="0"/>
        </a:p>
      </dgm:t>
    </dgm:pt>
    <dgm:pt modelId="{D8ECD26A-48C1-44AF-B03A-9C3126AFBD66}" type="parTrans" cxnId="{46F0FF93-5F74-4A21-B245-ECBAA9D3069F}">
      <dgm:prSet/>
      <dgm:spPr/>
      <dgm:t>
        <a:bodyPr/>
        <a:lstStyle/>
        <a:p>
          <a:endParaRPr lang="hr-HR"/>
        </a:p>
      </dgm:t>
    </dgm:pt>
    <dgm:pt modelId="{E8F71EDD-553D-49E6-8DEF-7FF42F15603B}" type="sibTrans" cxnId="{46F0FF93-5F74-4A21-B245-ECBAA9D3069F}">
      <dgm:prSet/>
      <dgm:spPr/>
      <dgm:t>
        <a:bodyPr/>
        <a:lstStyle/>
        <a:p>
          <a:endParaRPr lang="hr-HR"/>
        </a:p>
      </dgm:t>
    </dgm:pt>
    <dgm:pt modelId="{CB4F4C0B-719A-47A3-880C-90C6BC9685B1}">
      <dgm:prSet/>
      <dgm:spPr/>
      <dgm:t>
        <a:bodyPr/>
        <a:lstStyle/>
        <a:p>
          <a:pPr rtl="0"/>
          <a:r>
            <a:rPr lang="hr-HR" dirty="0" smtClean="0"/>
            <a:t>programe ili projekte zapošljavanja</a:t>
          </a:r>
          <a:endParaRPr lang="hr-HR" dirty="0"/>
        </a:p>
      </dgm:t>
    </dgm:pt>
    <dgm:pt modelId="{AADAA93F-5E75-4E0D-8099-349A1C8BA5EB}" type="parTrans" cxnId="{54908A3A-812B-4021-8B6C-F2DB946487FC}">
      <dgm:prSet/>
      <dgm:spPr/>
      <dgm:t>
        <a:bodyPr/>
        <a:lstStyle/>
        <a:p>
          <a:endParaRPr lang="hr-HR"/>
        </a:p>
      </dgm:t>
    </dgm:pt>
    <dgm:pt modelId="{E0DE135D-322F-4793-884A-F3414541F537}" type="sibTrans" cxnId="{54908A3A-812B-4021-8B6C-F2DB946487FC}">
      <dgm:prSet/>
      <dgm:spPr/>
      <dgm:t>
        <a:bodyPr/>
        <a:lstStyle/>
        <a:p>
          <a:endParaRPr lang="hr-HR"/>
        </a:p>
      </dgm:t>
    </dgm:pt>
    <dgm:pt modelId="{22E19397-B2EC-4148-9458-D3D34280E24D}">
      <dgm:prSet/>
      <dgm:spPr/>
      <dgm:t>
        <a:bodyPr/>
        <a:lstStyle/>
        <a:p>
          <a:pPr rtl="0"/>
          <a:r>
            <a:rPr lang="hr-HR" dirty="0" smtClean="0"/>
            <a:t>donacije i sponzorstva i</a:t>
          </a:r>
          <a:endParaRPr lang="hr-HR" dirty="0"/>
        </a:p>
      </dgm:t>
    </dgm:pt>
    <dgm:pt modelId="{7E05C3CC-23AC-4E9A-B703-50D2C6E90C04}" type="parTrans" cxnId="{D312D7F0-1C75-4776-9193-6D7C8AA3E4D6}">
      <dgm:prSet/>
      <dgm:spPr/>
      <dgm:t>
        <a:bodyPr/>
        <a:lstStyle/>
        <a:p>
          <a:endParaRPr lang="hr-HR"/>
        </a:p>
      </dgm:t>
    </dgm:pt>
    <dgm:pt modelId="{0159392E-C11D-4D2D-8AA9-100AB59CDE43}" type="sibTrans" cxnId="{D312D7F0-1C75-4776-9193-6D7C8AA3E4D6}">
      <dgm:prSet/>
      <dgm:spPr/>
      <dgm:t>
        <a:bodyPr/>
        <a:lstStyle/>
        <a:p>
          <a:endParaRPr lang="hr-HR"/>
        </a:p>
      </dgm:t>
    </dgm:pt>
    <dgm:pt modelId="{F727A6EA-8634-442F-BA1F-757C00EF465D}">
      <dgm:prSet/>
      <dgm:spPr/>
      <dgm:t>
        <a:bodyPr/>
        <a:lstStyle/>
        <a:p>
          <a:pPr rtl="0"/>
          <a:r>
            <a:rPr lang="hr-HR" dirty="0" smtClean="0"/>
            <a:t>druge oblike i namjene dodjele financijskih sredstava iz javnih izvora</a:t>
          </a:r>
          <a:endParaRPr lang="hr-HR" dirty="0"/>
        </a:p>
      </dgm:t>
    </dgm:pt>
    <dgm:pt modelId="{84962FF3-DA3E-4058-99AF-42746986DBA9}" type="parTrans" cxnId="{380521BA-5295-45BB-82D9-78844686E13C}">
      <dgm:prSet/>
      <dgm:spPr/>
      <dgm:t>
        <a:bodyPr/>
        <a:lstStyle/>
        <a:p>
          <a:endParaRPr lang="hr-HR"/>
        </a:p>
      </dgm:t>
    </dgm:pt>
    <dgm:pt modelId="{9D3686D9-9E51-4DB5-AA49-798C5D999545}" type="sibTrans" cxnId="{380521BA-5295-45BB-82D9-78844686E13C}">
      <dgm:prSet/>
      <dgm:spPr/>
      <dgm:t>
        <a:bodyPr/>
        <a:lstStyle/>
        <a:p>
          <a:endParaRPr lang="hr-HR"/>
        </a:p>
      </dgm:t>
    </dgm:pt>
    <dgm:pt modelId="{BB58992F-B761-42BF-9963-3F8F212FBB3F}">
      <dgm:prSet custT="1"/>
      <dgm:spPr/>
      <dgm:t>
        <a:bodyPr/>
        <a:lstStyle/>
        <a:p>
          <a:pPr rtl="0"/>
          <a:r>
            <a:rPr lang="en-GB" sz="2800" dirty="0" smtClean="0"/>
            <a:t>K</a:t>
          </a:r>
          <a:r>
            <a:rPr lang="hr-HR" sz="2800" dirty="0" smtClean="0"/>
            <a:t>ada se udrugama odobravaju nefinancijske podrške u pravima, pokretninama i nekretninama</a:t>
          </a:r>
          <a:endParaRPr lang="hr-HR" sz="2800" dirty="0"/>
        </a:p>
      </dgm:t>
    </dgm:pt>
    <dgm:pt modelId="{B585A0DE-E0BB-4A0E-B769-F2D7729EA990}" type="parTrans" cxnId="{D81D9F4F-968F-4DD5-87B2-7216E7B302B2}">
      <dgm:prSet/>
      <dgm:spPr/>
      <dgm:t>
        <a:bodyPr/>
        <a:lstStyle/>
        <a:p>
          <a:endParaRPr lang="hr-HR"/>
        </a:p>
      </dgm:t>
    </dgm:pt>
    <dgm:pt modelId="{0D2C1D4C-02D7-418E-83A9-5CDD618B6859}" type="sibTrans" cxnId="{D81D9F4F-968F-4DD5-87B2-7216E7B302B2}">
      <dgm:prSet/>
      <dgm:spPr/>
      <dgm:t>
        <a:bodyPr/>
        <a:lstStyle/>
        <a:p>
          <a:endParaRPr lang="hr-HR"/>
        </a:p>
      </dgm:t>
    </dgm:pt>
    <dgm:pt modelId="{1D029521-1908-4FCC-934C-BC8E645ED666}" type="pres">
      <dgm:prSet presAssocID="{602F2A9C-B90A-4481-B55E-9B821B85F8AC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hr-HR"/>
        </a:p>
      </dgm:t>
    </dgm:pt>
    <dgm:pt modelId="{3DFA8A1F-8BF1-4E83-B96E-D91F85A79EFC}" type="pres">
      <dgm:prSet presAssocID="{17A780C2-6B8D-4C68-813E-DDCDABAD199F}" presName="linNode" presStyleCnt="0"/>
      <dgm:spPr/>
    </dgm:pt>
    <dgm:pt modelId="{E5049951-7788-48D8-A58A-314C4D18601B}" type="pres">
      <dgm:prSet presAssocID="{17A780C2-6B8D-4C68-813E-DDCDABAD199F}" presName="parentText" presStyleLbl="node1" presStyleIdx="0" presStyleCnt="2" custScaleX="61074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8A57A452-CE09-4F72-98E0-84FF3CE01632}" type="pres">
      <dgm:prSet presAssocID="{17A780C2-6B8D-4C68-813E-DDCDABAD199F}" presName="descendantText" presStyleLbl="alignAccFollowNode1" presStyleIdx="0" presStyleCnt="1" custScaleX="120075" custScaleY="126214">
        <dgm:presLayoutVars>
          <dgm:bulletEnabled val="1"/>
        </dgm:presLayoutVars>
      </dgm:prSet>
      <dgm:spPr/>
      <dgm:t>
        <a:bodyPr/>
        <a:lstStyle/>
        <a:p>
          <a:endParaRPr lang="hr-HR"/>
        </a:p>
      </dgm:t>
    </dgm:pt>
    <dgm:pt modelId="{F0005BF0-C12A-4C84-9F3C-DA409EA1B000}" type="pres">
      <dgm:prSet presAssocID="{081634F9-03C1-48AA-A9F4-9A48950D0A51}" presName="sp" presStyleCnt="0"/>
      <dgm:spPr/>
    </dgm:pt>
    <dgm:pt modelId="{AA38174F-8941-46AD-B849-9263BEE72E96}" type="pres">
      <dgm:prSet presAssocID="{BB58992F-B761-42BF-9963-3F8F212FBB3F}" presName="linNode" presStyleCnt="0"/>
      <dgm:spPr/>
    </dgm:pt>
    <dgm:pt modelId="{3BFA8CE3-0A43-47B1-8ADC-0E0D8E663A64}" type="pres">
      <dgm:prSet presAssocID="{BB58992F-B761-42BF-9963-3F8F212FBB3F}" presName="parentText" presStyleLbl="node1" presStyleIdx="1" presStyleCnt="2" custScaleX="277778" custScaleY="19638">
        <dgm:presLayoutVars>
          <dgm:chMax val="1"/>
          <dgm:bulletEnabled val="1"/>
        </dgm:presLayoutVars>
      </dgm:prSet>
      <dgm:spPr/>
      <dgm:t>
        <a:bodyPr/>
        <a:lstStyle/>
        <a:p>
          <a:endParaRPr lang="hr-HR"/>
        </a:p>
      </dgm:t>
    </dgm:pt>
  </dgm:ptLst>
  <dgm:cxnLst>
    <dgm:cxn modelId="{DD915272-B286-43A2-99B6-B53549A86E20}" type="presOf" srcId="{DEABBF1A-D5FF-4110-98BF-223700C3F542}" destId="{8A57A452-CE09-4F72-98E0-84FF3CE01632}" srcOrd="0" destOrd="5" presId="urn:microsoft.com/office/officeart/2005/8/layout/vList5"/>
    <dgm:cxn modelId="{207F4A8D-97D5-47B9-8493-360725EEE8B6}" type="presOf" srcId="{CB4F4C0B-719A-47A3-880C-90C6BC9685B1}" destId="{8A57A452-CE09-4F72-98E0-84FF3CE01632}" srcOrd="0" destOrd="6" presId="urn:microsoft.com/office/officeart/2005/8/layout/vList5"/>
    <dgm:cxn modelId="{564EFB80-2F29-4842-916E-22CD750F49C9}" srcId="{17A780C2-6B8D-4C68-813E-DDCDABAD199F}" destId="{6BC5A55B-720D-41EA-B16C-3365C6AF4608}" srcOrd="0" destOrd="0" parTransId="{8F97370E-960F-4585-8175-C7DE9CBB0123}" sibTransId="{45BF9E64-ED51-4C22-BEA7-FBF5E6BE2F8A}"/>
    <dgm:cxn modelId="{4C406E7C-392F-4B39-9EE6-D53E322A24FB}" type="presOf" srcId="{E22909ED-CD7C-48F1-A4A3-8ED74CBC0393}" destId="{8A57A452-CE09-4F72-98E0-84FF3CE01632}" srcOrd="0" destOrd="1" presId="urn:microsoft.com/office/officeart/2005/8/layout/vList5"/>
    <dgm:cxn modelId="{13216047-C42D-4FA2-B69A-D25FA7B73A9D}" type="presOf" srcId="{013DF500-B27D-4144-84D2-6554878C75B1}" destId="{8A57A452-CE09-4F72-98E0-84FF3CE01632}" srcOrd="0" destOrd="3" presId="urn:microsoft.com/office/officeart/2005/8/layout/vList5"/>
    <dgm:cxn modelId="{C455DC21-0D4B-481A-BF48-26BADCCE2BB6}" type="presOf" srcId="{F5FCF0A7-0531-4690-9826-45697BC658DF}" destId="{8A57A452-CE09-4F72-98E0-84FF3CE01632}" srcOrd="0" destOrd="2" presId="urn:microsoft.com/office/officeart/2005/8/layout/vList5"/>
    <dgm:cxn modelId="{D312D7F0-1C75-4776-9193-6D7C8AA3E4D6}" srcId="{17A780C2-6B8D-4C68-813E-DDCDABAD199F}" destId="{22E19397-B2EC-4148-9458-D3D34280E24D}" srcOrd="7" destOrd="0" parTransId="{7E05C3CC-23AC-4E9A-B703-50D2C6E90C04}" sibTransId="{0159392E-C11D-4D2D-8AA9-100AB59CDE43}"/>
    <dgm:cxn modelId="{380521BA-5295-45BB-82D9-78844686E13C}" srcId="{17A780C2-6B8D-4C68-813E-DDCDABAD199F}" destId="{F727A6EA-8634-442F-BA1F-757C00EF465D}" srcOrd="8" destOrd="0" parTransId="{84962FF3-DA3E-4058-99AF-42746986DBA9}" sibTransId="{9D3686D9-9E51-4DB5-AA49-798C5D999545}"/>
    <dgm:cxn modelId="{1B630B0D-DEA2-4638-A65B-5D37916138B4}" type="presOf" srcId="{F727A6EA-8634-442F-BA1F-757C00EF465D}" destId="{8A57A452-CE09-4F72-98E0-84FF3CE01632}" srcOrd="0" destOrd="8" presId="urn:microsoft.com/office/officeart/2005/8/layout/vList5"/>
    <dgm:cxn modelId="{BBAF83AC-6177-45A5-95D8-2B4E9A6C23E4}" type="presOf" srcId="{22E19397-B2EC-4148-9458-D3D34280E24D}" destId="{8A57A452-CE09-4F72-98E0-84FF3CE01632}" srcOrd="0" destOrd="7" presId="urn:microsoft.com/office/officeart/2005/8/layout/vList5"/>
    <dgm:cxn modelId="{54908A3A-812B-4021-8B6C-F2DB946487FC}" srcId="{17A780C2-6B8D-4C68-813E-DDCDABAD199F}" destId="{CB4F4C0B-719A-47A3-880C-90C6BC9685B1}" srcOrd="6" destOrd="0" parTransId="{AADAA93F-5E75-4E0D-8099-349A1C8BA5EB}" sibTransId="{E0DE135D-322F-4793-884A-F3414541F537}"/>
    <dgm:cxn modelId="{46F0FF93-5F74-4A21-B245-ECBAA9D3069F}" srcId="{17A780C2-6B8D-4C68-813E-DDCDABAD199F}" destId="{DEABBF1A-D5FF-4110-98BF-223700C3F542}" srcOrd="5" destOrd="0" parTransId="{D8ECD26A-48C1-44AF-B03A-9C3126AFBD66}" sibTransId="{E8F71EDD-553D-49E6-8DEF-7FF42F15603B}"/>
    <dgm:cxn modelId="{EF3F4C83-5E9E-42AA-92E2-A0A55A4D6164}" srcId="{602F2A9C-B90A-4481-B55E-9B821B85F8AC}" destId="{17A780C2-6B8D-4C68-813E-DDCDABAD199F}" srcOrd="0" destOrd="0" parTransId="{B5AD7B90-D790-49BA-8441-A364FD919ACB}" sibTransId="{081634F9-03C1-48AA-A9F4-9A48950D0A51}"/>
    <dgm:cxn modelId="{0342755F-8ED1-43B4-A8F7-D53FF9082A7D}" type="presOf" srcId="{BB58992F-B761-42BF-9963-3F8F212FBB3F}" destId="{3BFA8CE3-0A43-47B1-8ADC-0E0D8E663A64}" srcOrd="0" destOrd="0" presId="urn:microsoft.com/office/officeart/2005/8/layout/vList5"/>
    <dgm:cxn modelId="{D6694A3D-EA89-4930-8EE0-9388B21FD38C}" type="presOf" srcId="{17A780C2-6B8D-4C68-813E-DDCDABAD199F}" destId="{E5049951-7788-48D8-A58A-314C4D18601B}" srcOrd="0" destOrd="0" presId="urn:microsoft.com/office/officeart/2005/8/layout/vList5"/>
    <dgm:cxn modelId="{75D839B8-7F2D-4DC8-B7FD-D2331F847A73}" srcId="{17A780C2-6B8D-4C68-813E-DDCDABAD199F}" destId="{E22909ED-CD7C-48F1-A4A3-8ED74CBC0393}" srcOrd="1" destOrd="0" parTransId="{1C00BE29-3668-4DEA-9A8E-FE946DDF4018}" sibTransId="{F7CE5274-71EA-45DD-97F7-32E981E609FC}"/>
    <dgm:cxn modelId="{082F70CD-81DE-4473-967F-BA250B5C9407}" type="presOf" srcId="{66810F15-BB5A-430C-BF64-1C157EF92FE7}" destId="{8A57A452-CE09-4F72-98E0-84FF3CE01632}" srcOrd="0" destOrd="4" presId="urn:microsoft.com/office/officeart/2005/8/layout/vList5"/>
    <dgm:cxn modelId="{10290CA4-AADF-4829-AA26-D31421BD52F1}" type="presOf" srcId="{6BC5A55B-720D-41EA-B16C-3365C6AF4608}" destId="{8A57A452-CE09-4F72-98E0-84FF3CE01632}" srcOrd="0" destOrd="0" presId="urn:microsoft.com/office/officeart/2005/8/layout/vList5"/>
    <dgm:cxn modelId="{1C89AB1D-643B-4784-9E99-A4DBA80BAC85}" srcId="{17A780C2-6B8D-4C68-813E-DDCDABAD199F}" destId="{66810F15-BB5A-430C-BF64-1C157EF92FE7}" srcOrd="4" destOrd="0" parTransId="{DFC7D571-678A-49C3-9BA3-C4D515AD1ECD}" sibTransId="{A2E4F33E-F8BC-4E55-AE68-6483FF0909BC}"/>
    <dgm:cxn modelId="{ABF730B8-C186-49A8-B35F-8793FC125BC0}" srcId="{17A780C2-6B8D-4C68-813E-DDCDABAD199F}" destId="{013DF500-B27D-4144-84D2-6554878C75B1}" srcOrd="3" destOrd="0" parTransId="{5ABC0369-A3E3-4599-A9B3-87EA71997862}" sibTransId="{29EDC1A6-9B3C-4739-9FA8-F8319C075A20}"/>
    <dgm:cxn modelId="{D81D9F4F-968F-4DD5-87B2-7216E7B302B2}" srcId="{602F2A9C-B90A-4481-B55E-9B821B85F8AC}" destId="{BB58992F-B761-42BF-9963-3F8F212FBB3F}" srcOrd="1" destOrd="0" parTransId="{B585A0DE-E0BB-4A0E-B769-F2D7729EA990}" sibTransId="{0D2C1D4C-02D7-418E-83A9-5CDD618B6859}"/>
    <dgm:cxn modelId="{509B3CF1-6207-420B-97D8-EBABDEEE6E93}" srcId="{17A780C2-6B8D-4C68-813E-DDCDABAD199F}" destId="{F5FCF0A7-0531-4690-9826-45697BC658DF}" srcOrd="2" destOrd="0" parTransId="{7B066DE0-722A-441B-AC2A-6D4180EA60B5}" sibTransId="{D1CAEAC1-2342-4FD2-89A3-2D4A139AE7D4}"/>
    <dgm:cxn modelId="{674CD2DE-8AB6-4E74-A7DE-7D6F59A80A2F}" type="presOf" srcId="{602F2A9C-B90A-4481-B55E-9B821B85F8AC}" destId="{1D029521-1908-4FCC-934C-BC8E645ED666}" srcOrd="0" destOrd="0" presId="urn:microsoft.com/office/officeart/2005/8/layout/vList5"/>
    <dgm:cxn modelId="{F471EF64-D514-4DFF-B508-DAA191AF665A}" type="presParOf" srcId="{1D029521-1908-4FCC-934C-BC8E645ED666}" destId="{3DFA8A1F-8BF1-4E83-B96E-D91F85A79EFC}" srcOrd="0" destOrd="0" presId="urn:microsoft.com/office/officeart/2005/8/layout/vList5"/>
    <dgm:cxn modelId="{D74E00AA-035E-48B3-AAD2-76ADE555F2E3}" type="presParOf" srcId="{3DFA8A1F-8BF1-4E83-B96E-D91F85A79EFC}" destId="{E5049951-7788-48D8-A58A-314C4D18601B}" srcOrd="0" destOrd="0" presId="urn:microsoft.com/office/officeart/2005/8/layout/vList5"/>
    <dgm:cxn modelId="{D91C9D4F-470B-48F5-810C-7E302559F89A}" type="presParOf" srcId="{3DFA8A1F-8BF1-4E83-B96E-D91F85A79EFC}" destId="{8A57A452-CE09-4F72-98E0-84FF3CE01632}" srcOrd="1" destOrd="0" presId="urn:microsoft.com/office/officeart/2005/8/layout/vList5"/>
    <dgm:cxn modelId="{F34FBEF5-2153-4F0D-805E-1E230FD6D6BB}" type="presParOf" srcId="{1D029521-1908-4FCC-934C-BC8E645ED666}" destId="{F0005BF0-C12A-4C84-9F3C-DA409EA1B000}" srcOrd="1" destOrd="0" presId="urn:microsoft.com/office/officeart/2005/8/layout/vList5"/>
    <dgm:cxn modelId="{63513C05-9B7D-4688-8E8A-14F23F2FEBEC}" type="presParOf" srcId="{1D029521-1908-4FCC-934C-BC8E645ED666}" destId="{AA38174F-8941-46AD-B849-9263BEE72E96}" srcOrd="2" destOrd="0" presId="urn:microsoft.com/office/officeart/2005/8/layout/vList5"/>
    <dgm:cxn modelId="{9E20C8E0-C529-4174-A854-53375447A4B6}" type="presParOf" srcId="{AA38174F-8941-46AD-B849-9263BEE72E96}" destId="{3BFA8CE3-0A43-47B1-8ADC-0E0D8E663A64}" srcOrd="0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11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4A5E358-508E-49C5-8204-BD513F9760DE}">
      <dsp:nvSpPr>
        <dsp:cNvPr id="0" name=""/>
        <dsp:cNvSpPr/>
      </dsp:nvSpPr>
      <dsp:spPr>
        <a:xfrm>
          <a:off x="0" y="115965"/>
          <a:ext cx="8226720" cy="91143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4780" tIns="144780" rIns="144780" bIns="144780" numCol="1" spcCol="1270" anchor="ctr" anchorCtr="0">
          <a:noAutofit/>
        </a:bodyPr>
        <a:lstStyle/>
        <a:p>
          <a:pPr lvl="0" algn="l" defTabSz="1689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800" b="1" kern="1200" dirty="0" err="1" smtClean="0"/>
            <a:t>Normativni</a:t>
          </a:r>
          <a:r>
            <a:rPr lang="en-GB" sz="3800" b="1" kern="1200" dirty="0" smtClean="0"/>
            <a:t> o</a:t>
          </a:r>
          <a:r>
            <a:rPr lang="hr-HR" sz="3800" b="1" kern="1200" dirty="0" err="1" smtClean="0"/>
            <a:t>kvir</a:t>
          </a:r>
          <a:r>
            <a:rPr lang="hr-HR" sz="3800" b="1" kern="1200" dirty="0" smtClean="0"/>
            <a:t> za djelovanje</a:t>
          </a:r>
          <a:r>
            <a:rPr lang="en-GB" sz="3800" b="1" kern="1200" dirty="0" smtClean="0"/>
            <a:t> </a:t>
          </a:r>
          <a:r>
            <a:rPr lang="hr-HR" sz="3800" b="1" kern="1200" dirty="0" smtClean="0"/>
            <a:t>udruga</a:t>
          </a:r>
          <a:endParaRPr lang="hr-HR" sz="3800" kern="1200" dirty="0"/>
        </a:p>
      </dsp:txBody>
      <dsp:txXfrm>
        <a:off x="44492" y="160457"/>
        <a:ext cx="8137736" cy="822446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B5B378-033F-4A19-A313-99CE79EF0910}">
      <dsp:nvSpPr>
        <dsp:cNvPr id="0" name=""/>
        <dsp:cNvSpPr/>
      </dsp:nvSpPr>
      <dsp:spPr>
        <a:xfrm>
          <a:off x="0" y="1305"/>
          <a:ext cx="5683139" cy="114075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500" kern="1200" dirty="0" err="1" smtClean="0"/>
            <a:t>Specifičnosti</a:t>
          </a:r>
          <a:r>
            <a:rPr lang="en-GB" sz="2500" kern="1200" dirty="0" smtClean="0"/>
            <a:t> p</a:t>
          </a:r>
          <a:r>
            <a:rPr lang="hr-HR" sz="2500" kern="1200" dirty="0" err="1" smtClean="0"/>
            <a:t>rimjen</a:t>
          </a:r>
          <a:r>
            <a:rPr lang="en-GB" sz="2500" kern="1200" dirty="0" smtClean="0"/>
            <a:t>e</a:t>
          </a:r>
          <a:r>
            <a:rPr lang="hr-HR" sz="2500" kern="1200" dirty="0" smtClean="0"/>
            <a:t> Uredbe na </a:t>
          </a:r>
          <a:endParaRPr lang="en-GB" sz="2500" kern="1200" dirty="0" smtClean="0"/>
        </a:p>
        <a:p>
          <a:pPr lvl="0" algn="l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kern="1200" dirty="0" smtClean="0"/>
            <a:t>lokalnoj i regionalnoj razini</a:t>
          </a:r>
          <a:endParaRPr lang="hr-HR" sz="2500" kern="1200" dirty="0"/>
        </a:p>
      </dsp:txBody>
      <dsp:txXfrm>
        <a:off x="55687" y="56992"/>
        <a:ext cx="5571765" cy="1029376"/>
      </dsp:txXfrm>
    </dsp:sp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3415D43-44E4-45B7-B54D-9D4E0F5880BF}">
      <dsp:nvSpPr>
        <dsp:cNvPr id="0" name=""/>
        <dsp:cNvSpPr/>
      </dsp:nvSpPr>
      <dsp:spPr>
        <a:xfrm>
          <a:off x="0" y="719"/>
          <a:ext cx="8226720" cy="11419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Primjena Uredbe na financiranje javnih potreba u sportu </a:t>
          </a:r>
          <a:r>
            <a:rPr lang="en-GB" sz="2800" kern="1200" dirty="0" smtClean="0"/>
            <a:t> II.</a:t>
          </a:r>
          <a:endParaRPr lang="hr-HR" sz="2800" kern="1200" dirty="0"/>
        </a:p>
      </dsp:txBody>
      <dsp:txXfrm>
        <a:off x="55744" y="56463"/>
        <a:ext cx="8115232" cy="1030432"/>
      </dsp:txXfrm>
    </dsp:sp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133B1-AC86-40A3-8E60-D9A23F1AA9AF}">
      <dsp:nvSpPr>
        <dsp:cNvPr id="0" name=""/>
        <dsp:cNvSpPr/>
      </dsp:nvSpPr>
      <dsp:spPr>
        <a:xfrm>
          <a:off x="0" y="14760"/>
          <a:ext cx="8226720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pl-PL" sz="2800" kern="1200" dirty="0" smtClean="0"/>
            <a:t>Primjena Uredbe na financiranje javnih potreba u sportu na lokalnoj razini</a:t>
          </a:r>
          <a:r>
            <a:rPr lang="en-GB" sz="2800" kern="1200" dirty="0" smtClean="0"/>
            <a:t> I.</a:t>
          </a:r>
          <a:endParaRPr lang="hr-HR" sz="2800" kern="1200" dirty="0"/>
        </a:p>
      </dsp:txBody>
      <dsp:txXfrm>
        <a:off x="54373" y="69133"/>
        <a:ext cx="8117974" cy="1005094"/>
      </dsp:txXfrm>
    </dsp:sp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DA779EC-E89D-401D-A0CF-061E1C8A82F1}">
      <dsp:nvSpPr>
        <dsp:cNvPr id="0" name=""/>
        <dsp:cNvSpPr/>
      </dsp:nvSpPr>
      <dsp:spPr>
        <a:xfrm>
          <a:off x="0" y="14760"/>
          <a:ext cx="7560343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dirty="0" smtClean="0"/>
            <a:t>Primjena Uredbe na financiranje javnih potreba u sportu na lokalnoj razini</a:t>
          </a:r>
          <a:r>
            <a:rPr lang="en-GB" sz="2800" kern="1200" dirty="0" smtClean="0"/>
            <a:t> II.</a:t>
          </a:r>
          <a:endParaRPr lang="hr-HR" sz="2800" kern="1200" dirty="0"/>
        </a:p>
      </dsp:txBody>
      <dsp:txXfrm>
        <a:off x="54373" y="69133"/>
        <a:ext cx="7451597" cy="1005094"/>
      </dsp:txXfrm>
    </dsp:sp>
  </dsp:spTree>
</dsp:drawing>
</file>

<file path=ppt/diagrams/drawing1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26DA43B-B2A6-4307-8134-9FB877F9B19D}">
      <dsp:nvSpPr>
        <dsp:cNvPr id="0" name=""/>
        <dsp:cNvSpPr/>
      </dsp:nvSpPr>
      <dsp:spPr>
        <a:xfrm>
          <a:off x="0" y="14040"/>
          <a:ext cx="6073604" cy="111384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kern="1200" smtClean="0"/>
            <a:t>Primjena Uredbe na financiranje </a:t>
          </a:r>
          <a:r>
            <a:rPr lang="en-GB" sz="2800" kern="1200" smtClean="0"/>
            <a:t/>
          </a:r>
          <a:br>
            <a:rPr lang="en-GB" sz="2800" kern="1200" smtClean="0"/>
          </a:br>
          <a:r>
            <a:rPr lang="hr-HR" sz="2800" kern="1200" smtClean="0"/>
            <a:t>javnih potreba u tehničkoj kulturi</a:t>
          </a:r>
          <a:endParaRPr lang="hr-HR" sz="2800" kern="1200"/>
        </a:p>
      </dsp:txBody>
      <dsp:txXfrm>
        <a:off x="54373" y="68413"/>
        <a:ext cx="5964858" cy="1005094"/>
      </dsp:txXfrm>
    </dsp:sp>
  </dsp:spTree>
</dsp:drawing>
</file>

<file path=ppt/diagrams/drawing1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181BB26-D39B-45B0-BF11-7B01F39777F2}">
      <dsp:nvSpPr>
        <dsp:cNvPr id="0" name=""/>
        <dsp:cNvSpPr/>
      </dsp:nvSpPr>
      <dsp:spPr>
        <a:xfrm>
          <a:off x="0" y="562"/>
          <a:ext cx="4660236" cy="1150881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400" b="0" kern="1200" noProof="0" dirty="0" smtClean="0">
              <a:solidFill>
                <a:schemeClr val="bg1"/>
              </a:solidFill>
              <a:latin typeface="+mj-lt"/>
            </a:rPr>
            <a:t>Uredba se na odgovarajući način </a:t>
          </a:r>
          <a:endParaRPr lang="en-GB" sz="2400" b="0" kern="1200" noProof="0" dirty="0" smtClean="0">
            <a:solidFill>
              <a:schemeClr val="bg1"/>
            </a:solidFill>
            <a:latin typeface="+mj-lt"/>
          </a:endParaRP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400" b="0" kern="1200" noProof="0" dirty="0" smtClean="0">
              <a:solidFill>
                <a:schemeClr val="bg1"/>
              </a:solidFill>
              <a:latin typeface="+mj-lt"/>
            </a:rPr>
            <a:t>primjenjuje i na sponzorstva i donacije </a:t>
          </a:r>
        </a:p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ts val="0"/>
            </a:spcAft>
          </a:pPr>
          <a:r>
            <a:rPr lang="hr-HR" sz="2400" b="0" kern="1200" noProof="0" dirty="0" smtClean="0">
              <a:solidFill>
                <a:schemeClr val="bg1"/>
              </a:solidFill>
              <a:latin typeface="+mj-lt"/>
            </a:rPr>
            <a:t>javnih trgovačkih društava</a:t>
          </a:r>
          <a:endParaRPr lang="hr-HR" sz="2400" b="0" kern="1200" noProof="0" dirty="0">
            <a:solidFill>
              <a:schemeClr val="bg1"/>
            </a:solidFill>
            <a:latin typeface="+mj-lt"/>
          </a:endParaRPr>
        </a:p>
      </dsp:txBody>
      <dsp:txXfrm>
        <a:off x="56181" y="56743"/>
        <a:ext cx="4547874" cy="1038519"/>
      </dsp:txXfrm>
    </dsp:sp>
  </dsp:spTree>
</dsp:drawing>
</file>

<file path=ppt/diagrams/drawing1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7D5A61C-6935-44BA-B99C-762ED26DD293}">
      <dsp:nvSpPr>
        <dsp:cNvPr id="0" name=""/>
        <dsp:cNvSpPr/>
      </dsp:nvSpPr>
      <dsp:spPr>
        <a:xfrm>
          <a:off x="0" y="239267"/>
          <a:ext cx="7886700" cy="84688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it-IT" sz="2300" kern="1200" dirty="0" smtClean="0"/>
            <a:t>Osnovni standardi financiranja programa i/ili projekata udruga</a:t>
          </a:r>
          <a:endParaRPr lang="hr-HR" sz="2300" kern="1200" dirty="0"/>
        </a:p>
      </dsp:txBody>
      <dsp:txXfrm>
        <a:off x="41342" y="280609"/>
        <a:ext cx="7804016" cy="764205"/>
      </dsp:txXfrm>
    </dsp:sp>
  </dsp:spTree>
</dsp:drawing>
</file>

<file path=ppt/diagrams/drawing1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AE3EBCF-8B16-4CE1-9574-6C16A42FDBFD}">
      <dsp:nvSpPr>
        <dsp:cNvPr id="0" name=""/>
        <dsp:cNvSpPr/>
      </dsp:nvSpPr>
      <dsp:spPr>
        <a:xfrm>
          <a:off x="0" y="0"/>
          <a:ext cx="7886700" cy="76088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2900" kern="1200" dirty="0" smtClean="0"/>
            <a:t>A) O</a:t>
          </a:r>
          <a:r>
            <a:rPr lang="hr-HR" sz="2900" kern="1200" dirty="0" err="1" smtClean="0"/>
            <a:t>snovni</a:t>
          </a:r>
          <a:r>
            <a:rPr lang="hr-HR" sz="2900" kern="1200" dirty="0" smtClean="0"/>
            <a:t> standardi planiranja financiranja</a:t>
          </a:r>
          <a:endParaRPr lang="hr-HR" sz="2900" kern="1200" dirty="0"/>
        </a:p>
      </dsp:txBody>
      <dsp:txXfrm>
        <a:off x="37143" y="37143"/>
        <a:ext cx="7812414" cy="686596"/>
      </dsp:txXfrm>
    </dsp:sp>
  </dsp:spTree>
</dsp:drawing>
</file>

<file path=ppt/diagrams/drawing1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6E4CA21-FA09-4D7F-98E1-BD93612738BC}">
      <dsp:nvSpPr>
        <dsp:cNvPr id="0" name=""/>
        <dsp:cNvSpPr/>
      </dsp:nvSpPr>
      <dsp:spPr>
        <a:xfrm>
          <a:off x="0" y="126327"/>
          <a:ext cx="6958013" cy="7722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114300" rIns="114300" bIns="1143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3000" kern="1200" dirty="0" smtClean="0"/>
            <a:t>B) osnovni standardi provedbe financiranja</a:t>
          </a:r>
          <a:endParaRPr lang="hr-HR" sz="3000" kern="1200" dirty="0"/>
        </a:p>
      </dsp:txBody>
      <dsp:txXfrm>
        <a:off x="37696" y="164023"/>
        <a:ext cx="6882621" cy="696808"/>
      </dsp:txXfrm>
    </dsp:sp>
  </dsp:spTree>
</dsp:drawing>
</file>

<file path=ppt/diagrams/drawing1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EBC3-9E59-4B7A-9254-8CC286983032}">
      <dsp:nvSpPr>
        <dsp:cNvPr id="0" name=""/>
        <dsp:cNvSpPr/>
      </dsp:nvSpPr>
      <dsp:spPr>
        <a:xfrm>
          <a:off x="0" y="138238"/>
          <a:ext cx="8559800" cy="5662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3820" tIns="83820" rIns="83820" bIns="8382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it-IT" sz="2200" kern="1200" dirty="0" smtClean="0"/>
            <a:t>C) Osnovni standardi </a:t>
          </a:r>
          <a:r>
            <a:rPr lang="hr-HR" sz="2200" kern="1200" dirty="0" smtClean="0"/>
            <a:t>praćenja i vrednovanja financiranja te izvještavanje</a:t>
          </a:r>
        </a:p>
      </dsp:txBody>
      <dsp:txXfrm>
        <a:off x="27644" y="165882"/>
        <a:ext cx="8504512" cy="510992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1CF7-E902-4895-BCF5-FC6F227B4E39}">
      <dsp:nvSpPr>
        <dsp:cNvPr id="0" name=""/>
        <dsp:cNvSpPr/>
      </dsp:nvSpPr>
      <dsp:spPr>
        <a:xfrm>
          <a:off x="0" y="0"/>
          <a:ext cx="8621909" cy="60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Izdvajanja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iz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javnih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izvora</a:t>
          </a:r>
          <a:r>
            <a:rPr lang="en-GB" sz="3200" kern="1200" dirty="0" smtClean="0"/>
            <a:t> za </a:t>
          </a:r>
          <a:r>
            <a:rPr lang="en-GB" sz="3200" kern="1200" dirty="0" err="1" smtClean="0"/>
            <a:t>programe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i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projekte</a:t>
          </a:r>
          <a:r>
            <a:rPr lang="en-GB" sz="3200" kern="1200" dirty="0" smtClean="0"/>
            <a:t> OCD-a</a:t>
          </a:r>
          <a:endParaRPr lang="hr-HR" sz="1600" kern="1200" dirty="0"/>
        </a:p>
      </dsp:txBody>
      <dsp:txXfrm>
        <a:off x="29637" y="29637"/>
        <a:ext cx="8562635" cy="547846"/>
      </dsp:txXfrm>
    </dsp:sp>
  </dsp:spTree>
</dsp:drawing>
</file>

<file path=ppt/diagrams/drawing2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A83A5B9-DE5F-494C-B037-74A687A1F4AC}">
      <dsp:nvSpPr>
        <dsp:cNvPr id="0" name=""/>
        <dsp:cNvSpPr/>
      </dsp:nvSpPr>
      <dsp:spPr>
        <a:xfrm>
          <a:off x="0" y="9336"/>
          <a:ext cx="5772239" cy="954719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dirty="0" err="1" smtClean="0"/>
            <a:t>Mjerila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koja</a:t>
          </a:r>
          <a:r>
            <a:rPr lang="en-GB" sz="2400" b="1" kern="1200" dirty="0" smtClean="0"/>
            <a:t> mora </a:t>
          </a:r>
          <a:r>
            <a:rPr lang="en-GB" sz="2400" b="1" kern="1200" dirty="0" err="1" smtClean="0"/>
            <a:t>ispunjavati</a:t>
          </a:r>
          <a:r>
            <a:rPr lang="en-GB" sz="2400" b="1" kern="1200" dirty="0" smtClean="0"/>
            <a:t> udruga </a:t>
          </a:r>
          <a:r>
            <a:rPr lang="hr-HR" sz="2400" b="1" kern="1200" dirty="0" smtClean="0"/>
            <a:t/>
          </a:r>
          <a:br>
            <a:rPr lang="hr-HR" sz="2400" b="1" kern="1200" dirty="0" smtClean="0"/>
          </a:br>
          <a:r>
            <a:rPr lang="en-GB" sz="2400" b="1" kern="1200" dirty="0" err="1" smtClean="0"/>
            <a:t>koja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koristi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sredstva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iz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javnih</a:t>
          </a:r>
          <a:r>
            <a:rPr lang="en-GB" sz="2400" b="1" kern="1200" dirty="0" smtClean="0"/>
            <a:t> </a:t>
          </a:r>
          <a:r>
            <a:rPr lang="en-GB" sz="2400" b="1" kern="1200" dirty="0" err="1" smtClean="0"/>
            <a:t>izvora</a:t>
          </a:r>
          <a:endParaRPr lang="hr-HR" sz="2400" kern="1200" dirty="0"/>
        </a:p>
      </dsp:txBody>
      <dsp:txXfrm>
        <a:off x="46606" y="55942"/>
        <a:ext cx="5679027" cy="861507"/>
      </dsp:txXfrm>
    </dsp:sp>
  </dsp:spTree>
</dsp:drawing>
</file>

<file path=ppt/diagrams/drawing2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7AABF41-AD64-4C15-841A-61D326415D4C}">
      <dsp:nvSpPr>
        <dsp:cNvPr id="0" name=""/>
        <dsp:cNvSpPr/>
      </dsp:nvSpPr>
      <dsp:spPr>
        <a:xfrm>
          <a:off x="0" y="4605"/>
          <a:ext cx="7874000" cy="695565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l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b="1" kern="1200" dirty="0" smtClean="0"/>
            <a:t>Obveze udruga financiranih iz javnih izvora</a:t>
          </a:r>
          <a:endParaRPr lang="hr-HR" sz="2900" kern="1200" dirty="0"/>
        </a:p>
      </dsp:txBody>
      <dsp:txXfrm>
        <a:off x="33955" y="38560"/>
        <a:ext cx="7806090" cy="627655"/>
      </dsp:txXfrm>
    </dsp:sp>
  </dsp:spTree>
</dsp:drawing>
</file>

<file path=ppt/diagrams/drawing2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A45A201-3EE9-416E-AE2E-33DAF3BA0D74}">
      <dsp:nvSpPr>
        <dsp:cNvPr id="0" name=""/>
        <dsp:cNvSpPr/>
      </dsp:nvSpPr>
      <dsp:spPr>
        <a:xfrm>
          <a:off x="0" y="0"/>
          <a:ext cx="4532364" cy="4532364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3391F56-4675-44BA-A85C-B03314136257}">
      <dsp:nvSpPr>
        <dsp:cNvPr id="0" name=""/>
        <dsp:cNvSpPr/>
      </dsp:nvSpPr>
      <dsp:spPr>
        <a:xfrm>
          <a:off x="2266182" y="0"/>
          <a:ext cx="6077716" cy="4532364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javno izvještavanje o svome radu i namjenskom korištenju sredstava iz javnih izvora </a:t>
          </a:r>
          <a:endParaRPr lang="hr-HR" sz="1700" kern="1200" dirty="0"/>
        </a:p>
      </dsp:txBody>
      <dsp:txXfrm>
        <a:off x="2266182" y="0"/>
        <a:ext cx="6077716" cy="963127"/>
      </dsp:txXfrm>
    </dsp:sp>
    <dsp:sp modelId="{CE7698AF-C4C6-4236-A31D-5F0207237DB5}">
      <dsp:nvSpPr>
        <dsp:cNvPr id="0" name=""/>
        <dsp:cNvSpPr/>
      </dsp:nvSpPr>
      <dsp:spPr>
        <a:xfrm>
          <a:off x="594872" y="963127"/>
          <a:ext cx="3342619" cy="3342619"/>
        </a:xfrm>
        <a:prstGeom prst="pie">
          <a:avLst>
            <a:gd name="adj1" fmla="val 5400000"/>
            <a:gd name="adj2" fmla="val 1620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408A27E8-C66D-44C1-ACCC-30563EC598A4}">
      <dsp:nvSpPr>
        <dsp:cNvPr id="0" name=""/>
        <dsp:cNvSpPr/>
      </dsp:nvSpPr>
      <dsp:spPr>
        <a:xfrm>
          <a:off x="2266182" y="963127"/>
          <a:ext cx="6077716" cy="3342619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ugovorna obveza za namjensko korištenje financijska sredstva iz javnih izvora</a:t>
          </a:r>
          <a:r>
            <a:rPr lang="en-GB" sz="1700" kern="1200" dirty="0" smtClean="0"/>
            <a:t> (</a:t>
          </a:r>
          <a:r>
            <a:rPr lang="en-GB" sz="1700" kern="1200" dirty="0" err="1" smtClean="0"/>
            <a:t>opći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posebni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uvjeti</a:t>
          </a:r>
          <a:r>
            <a:rPr lang="en-GB" sz="1700" kern="1200" dirty="0" smtClean="0"/>
            <a:t> </a:t>
          </a:r>
          <a:r>
            <a:rPr lang="en-GB" sz="1700" kern="1200" dirty="0" err="1" smtClean="0"/>
            <a:t>ugovora</a:t>
          </a:r>
          <a:r>
            <a:rPr lang="en-GB" sz="1700" kern="1200" dirty="0" smtClean="0"/>
            <a:t>)</a:t>
          </a:r>
          <a:endParaRPr lang="hr-HR" sz="1700" kern="1200" dirty="0"/>
        </a:p>
      </dsp:txBody>
      <dsp:txXfrm>
        <a:off x="2266182" y="963127"/>
        <a:ext cx="6077716" cy="963127"/>
      </dsp:txXfrm>
    </dsp:sp>
    <dsp:sp modelId="{8780EF46-C220-40E1-996E-114EF7AE59AB}">
      <dsp:nvSpPr>
        <dsp:cNvPr id="0" name=""/>
        <dsp:cNvSpPr/>
      </dsp:nvSpPr>
      <dsp:spPr>
        <a:xfrm>
          <a:off x="1189745" y="1926255"/>
          <a:ext cx="2152873" cy="2152873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172AFE96-42BF-4FD4-B0AF-9EAC30429030}">
      <dsp:nvSpPr>
        <dsp:cNvPr id="0" name=""/>
        <dsp:cNvSpPr/>
      </dsp:nvSpPr>
      <dsp:spPr>
        <a:xfrm>
          <a:off x="2266182" y="1926255"/>
          <a:ext cx="6077716" cy="2152873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zakon ne predviđa posebne prekršajne sankcije ali se neutrošena ili nenamjenski utrošena sredstva moraju vratiti </a:t>
          </a:r>
          <a:endParaRPr lang="hr-HR" sz="1700" kern="1200" dirty="0"/>
        </a:p>
      </dsp:txBody>
      <dsp:txXfrm>
        <a:off x="2266182" y="1926255"/>
        <a:ext cx="6077716" cy="963127"/>
      </dsp:txXfrm>
    </dsp:sp>
    <dsp:sp modelId="{84DFEFBF-A121-452C-A650-ADD96E1D0ACE}">
      <dsp:nvSpPr>
        <dsp:cNvPr id="0" name=""/>
        <dsp:cNvSpPr/>
      </dsp:nvSpPr>
      <dsp:spPr>
        <a:xfrm>
          <a:off x="1784618" y="2889382"/>
          <a:ext cx="963127" cy="963127"/>
        </a:xfrm>
        <a:prstGeom prst="pie">
          <a:avLst>
            <a:gd name="adj1" fmla="val 5400000"/>
            <a:gd name="adj2" fmla="val 1620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B6F536C-44C9-48EA-BE70-5642E9F60714}">
      <dsp:nvSpPr>
        <dsp:cNvPr id="0" name=""/>
        <dsp:cNvSpPr/>
      </dsp:nvSpPr>
      <dsp:spPr>
        <a:xfrm>
          <a:off x="2266182" y="2889382"/>
          <a:ext cx="6077716" cy="963127"/>
        </a:xfrm>
        <a:prstGeom prst="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udruge i strane udruge dužne voditi poslovne knjige i sastavljati financijska izvješća prema propisima kojima se uređuje način vođenja računovodstva neprofitnih organizacija</a:t>
          </a:r>
          <a:endParaRPr lang="hr-HR" sz="1700" kern="1200" dirty="0"/>
        </a:p>
      </dsp:txBody>
      <dsp:txXfrm>
        <a:off x="2266182" y="2889382"/>
        <a:ext cx="6077716" cy="963127"/>
      </dsp:txXfrm>
    </dsp:sp>
  </dsp:spTree>
</dsp:drawing>
</file>

<file path=ppt/diagrams/drawing2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099E9B-19FA-497E-BA4C-AC6842A75891}">
      <dsp:nvSpPr>
        <dsp:cNvPr id="0" name=""/>
        <dsp:cNvSpPr/>
      </dsp:nvSpPr>
      <dsp:spPr>
        <a:xfrm>
          <a:off x="0" y="0"/>
          <a:ext cx="5551987" cy="1004968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200" b="1" kern="1200" dirty="0" smtClean="0"/>
            <a:t>Registar udruga</a:t>
          </a:r>
          <a:endParaRPr lang="hr-HR" sz="3200" kern="1200" dirty="0"/>
        </a:p>
      </dsp:txBody>
      <dsp:txXfrm>
        <a:off x="49058" y="49058"/>
        <a:ext cx="5453871" cy="906852"/>
      </dsp:txXfrm>
    </dsp:sp>
  </dsp:spTree>
</dsp:drawing>
</file>

<file path=ppt/diagrams/drawing2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8285B90-07F8-4134-AEAF-9D6B28E8A4FE}">
      <dsp:nvSpPr>
        <dsp:cNvPr id="0" name=""/>
        <dsp:cNvSpPr/>
      </dsp:nvSpPr>
      <dsp:spPr>
        <a:xfrm>
          <a:off x="0" y="7420"/>
          <a:ext cx="7886700" cy="695565"/>
        </a:xfrm>
        <a:prstGeom prst="roundRect">
          <a:avLst/>
        </a:prstGeom>
        <a:solidFill>
          <a:schemeClr val="accent5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110490" rIns="110490" bIns="110490" numCol="1" spcCol="1270" anchor="ctr" anchorCtr="0">
          <a:noAutofit/>
        </a:bodyPr>
        <a:lstStyle/>
        <a:p>
          <a:pPr lvl="0" algn="ctr" defTabSz="12890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900" kern="1200" dirty="0" smtClean="0"/>
            <a:t>Sadržaj  izvatka iz registra udruga</a:t>
          </a:r>
          <a:endParaRPr lang="hr-HR" sz="2900" kern="1200" dirty="0"/>
        </a:p>
      </dsp:txBody>
      <dsp:txXfrm>
        <a:off x="33955" y="41375"/>
        <a:ext cx="7818790" cy="627655"/>
      </dsp:txXfrm>
    </dsp:sp>
  </dsp:spTree>
</dsp:drawing>
</file>

<file path=ppt/diagrams/drawing2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F10CCE-1E3E-4CBD-A82B-0C7242F8632A}">
      <dsp:nvSpPr>
        <dsp:cNvPr id="0" name=""/>
        <dsp:cNvSpPr/>
      </dsp:nvSpPr>
      <dsp:spPr>
        <a:xfrm>
          <a:off x="0" y="0"/>
          <a:ext cx="5714488" cy="1292850"/>
        </a:xfrm>
        <a:prstGeom prst="roundRect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b="1" kern="1200" dirty="0" smtClean="0"/>
            <a:t>R</a:t>
          </a:r>
          <a:r>
            <a:rPr lang="hr-HR" sz="3200" b="1" kern="1200" dirty="0" err="1" smtClean="0"/>
            <a:t>egistar</a:t>
          </a:r>
          <a:r>
            <a:rPr lang="hr-HR" sz="3200" b="1" kern="1200" dirty="0" smtClean="0"/>
            <a:t> neprofitnih organizacija  </a:t>
          </a:r>
          <a:endParaRPr lang="hr-HR" sz="3200" kern="1200" dirty="0"/>
        </a:p>
      </dsp:txBody>
      <dsp:txXfrm>
        <a:off x="63112" y="63112"/>
        <a:ext cx="5588264" cy="1166626"/>
      </dsp:txXfrm>
    </dsp:sp>
  </dsp:spTree>
</dsp:drawing>
</file>

<file path=ppt/diagrams/drawing2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EBC3-9E59-4B7A-9254-8CC286983032}">
      <dsp:nvSpPr>
        <dsp:cNvPr id="0" name=""/>
        <dsp:cNvSpPr/>
      </dsp:nvSpPr>
      <dsp:spPr>
        <a:xfrm>
          <a:off x="0" y="54311"/>
          <a:ext cx="8559800" cy="1216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hr-HR" sz="4000" b="1" kern="1200" dirty="0" smtClean="0"/>
            <a:t>Sprječavanje sukoba interesa</a:t>
          </a:r>
        </a:p>
      </dsp:txBody>
      <dsp:txXfrm>
        <a:off x="59399" y="113710"/>
        <a:ext cx="8441002" cy="1098002"/>
      </dsp:txXfrm>
    </dsp:sp>
  </dsp:spTree>
</dsp:drawing>
</file>

<file path=ppt/diagrams/drawing2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8F27F39-0115-471F-89C9-FA36850215B0}">
      <dsp:nvSpPr>
        <dsp:cNvPr id="0" name=""/>
        <dsp:cNvSpPr/>
      </dsp:nvSpPr>
      <dsp:spPr>
        <a:xfrm>
          <a:off x="0" y="6231"/>
          <a:ext cx="8258175" cy="102776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l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kern="1200" noProof="0" dirty="0" smtClean="0"/>
            <a:t>Putem javnog natječaja (su)financiraju </a:t>
          </a:r>
          <a:r>
            <a:rPr lang="en-GB" sz="3600" kern="1200" dirty="0" smtClean="0"/>
            <a:t>se:</a:t>
          </a:r>
          <a:endParaRPr lang="hr-HR" sz="3600" kern="1200" dirty="0"/>
        </a:p>
      </dsp:txBody>
      <dsp:txXfrm>
        <a:off x="50171" y="56402"/>
        <a:ext cx="8157833" cy="927426"/>
      </dsp:txXfrm>
    </dsp:sp>
  </dsp:spTree>
</dsp:drawing>
</file>

<file path=ppt/diagrams/drawing2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7A81B23-A83E-437E-B4FE-9BDFC57AF149}">
      <dsp:nvSpPr>
        <dsp:cNvPr id="0" name=""/>
        <dsp:cNvSpPr/>
      </dsp:nvSpPr>
      <dsp:spPr>
        <a:xfrm rot="16200000">
          <a:off x="-1444669" y="1496902"/>
          <a:ext cx="4350881" cy="1357075"/>
        </a:xfrm>
        <a:prstGeom prst="flowChartManualOperation">
          <a:avLst/>
        </a:prstGeom>
        <a:solidFill>
          <a:schemeClr val="accent1">
            <a:shade val="5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program</a:t>
          </a:r>
          <a:r>
            <a:rPr lang="en-GB" sz="2000" kern="1200" dirty="0" err="1" smtClean="0"/>
            <a:t>i</a:t>
          </a:r>
          <a:r>
            <a:rPr lang="hr-HR" sz="2000" kern="1200" dirty="0" smtClean="0"/>
            <a:t> i projekat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 od </a:t>
          </a:r>
          <a:r>
            <a:rPr lang="en-GB" sz="2000" kern="1200" dirty="0" err="1" smtClean="0"/>
            <a:t>interesa</a:t>
          </a:r>
          <a:r>
            <a:rPr lang="en-GB" sz="2000" kern="1200" dirty="0" smtClean="0"/>
            <a:t> za </a:t>
          </a:r>
          <a:r>
            <a:rPr lang="en-GB" sz="2000" kern="1200" dirty="0" err="1" smtClean="0"/>
            <a:t>opće</a:t>
          </a:r>
          <a:r>
            <a:rPr lang="en-GB" sz="2000" kern="1200" dirty="0" smtClean="0"/>
            <a:t> dobro </a:t>
          </a:r>
          <a:r>
            <a:rPr lang="en-GB" sz="2000" kern="1200" dirty="0" err="1" smtClean="0"/>
            <a:t>koje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provode</a:t>
          </a:r>
          <a:r>
            <a:rPr lang="en-GB" sz="2000" kern="1200" dirty="0" smtClean="0"/>
            <a:t> udruge</a:t>
          </a:r>
          <a:endParaRPr lang="hr-HR" sz="2000" kern="1200" dirty="0"/>
        </a:p>
      </dsp:txBody>
      <dsp:txXfrm rot="5400000">
        <a:off x="52234" y="870175"/>
        <a:ext cx="1357075" cy="2610529"/>
      </dsp:txXfrm>
    </dsp:sp>
    <dsp:sp modelId="{CB2C7625-779F-4D93-A3FF-3A530EEBEBC5}">
      <dsp:nvSpPr>
        <dsp:cNvPr id="0" name=""/>
        <dsp:cNvSpPr/>
      </dsp:nvSpPr>
      <dsp:spPr>
        <a:xfrm rot="16200000">
          <a:off x="-34611" y="1496902"/>
          <a:ext cx="4350881" cy="1357075"/>
        </a:xfrm>
        <a:prstGeom prst="flowChartManualOperation">
          <a:avLst/>
        </a:prstGeom>
        <a:solidFill>
          <a:schemeClr val="accent2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0" tIns="0" rIns="101600" bIns="0" numCol="1" spcCol="1270" anchor="ctr" anchorCtr="0">
          <a:noAutofit/>
        </a:bodyPr>
        <a:lstStyle/>
        <a:p>
          <a:pPr lvl="0" algn="ctr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podrške institucionalnom organizacijskom i programskom razvoju udruga</a:t>
          </a:r>
          <a:endParaRPr lang="hr-HR" sz="1600" kern="1200" dirty="0"/>
        </a:p>
      </dsp:txBody>
      <dsp:txXfrm rot="5400000">
        <a:off x="1462292" y="870175"/>
        <a:ext cx="1357075" cy="2610529"/>
      </dsp:txXfrm>
    </dsp:sp>
    <dsp:sp modelId="{21C3C1E8-4846-4B69-A9F3-0502620771D3}">
      <dsp:nvSpPr>
        <dsp:cNvPr id="0" name=""/>
        <dsp:cNvSpPr/>
      </dsp:nvSpPr>
      <dsp:spPr>
        <a:xfrm rot="16200000">
          <a:off x="1424244" y="1496902"/>
          <a:ext cx="4350881" cy="1357075"/>
        </a:xfrm>
        <a:prstGeom prst="flowChartManualOperation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program</a:t>
          </a:r>
          <a:r>
            <a:rPr lang="en-GB" sz="2000" kern="1200" dirty="0" err="1" smtClean="0"/>
            <a:t>i</a:t>
          </a:r>
          <a:r>
            <a:rPr lang="hr-HR" sz="2000" kern="1200" dirty="0" smtClean="0"/>
            <a:t> javnih potreba koje provode udruge i koje su propisane posebnim zakonima </a:t>
          </a:r>
          <a:endParaRPr lang="hr-HR" sz="2000" kern="1200" dirty="0"/>
        </a:p>
      </dsp:txBody>
      <dsp:txXfrm rot="5400000">
        <a:off x="2921147" y="870175"/>
        <a:ext cx="1357075" cy="2610529"/>
      </dsp:txXfrm>
    </dsp:sp>
    <dsp:sp modelId="{10B88214-F14B-410E-AE37-E27CD4C9B22F}">
      <dsp:nvSpPr>
        <dsp:cNvPr id="0" name=""/>
        <dsp:cNvSpPr/>
      </dsp:nvSpPr>
      <dsp:spPr>
        <a:xfrm rot="16200000">
          <a:off x="2883099" y="1496902"/>
          <a:ext cx="4350881" cy="1357075"/>
        </a:xfrm>
        <a:prstGeom prst="flowChartManualOperation">
          <a:avLst/>
        </a:prstGeom>
        <a:solidFill>
          <a:schemeClr val="accent1">
            <a:lumMod val="50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0" tIns="0" rIns="127000" bIns="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rad udruga pružatelja socijalnih usluga putem socijalnog ugovaranja </a:t>
          </a:r>
          <a:endParaRPr lang="hr-HR" sz="2000" kern="1200" dirty="0"/>
        </a:p>
      </dsp:txBody>
      <dsp:txXfrm rot="5400000">
        <a:off x="4380002" y="870175"/>
        <a:ext cx="1357075" cy="2610529"/>
      </dsp:txXfrm>
    </dsp:sp>
    <dsp:sp modelId="{44EA6F19-22D8-4DF2-A66F-6AC4226B556E}">
      <dsp:nvSpPr>
        <dsp:cNvPr id="0" name=""/>
        <dsp:cNvSpPr/>
      </dsp:nvSpPr>
      <dsp:spPr>
        <a:xfrm rot="16200000">
          <a:off x="4341955" y="1496902"/>
          <a:ext cx="4350881" cy="1357075"/>
        </a:xfrm>
        <a:prstGeom prst="flowChartManualOperation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0" tIns="0" rIns="114300" bIns="0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err="1" smtClean="0"/>
            <a:t>obvezn</a:t>
          </a:r>
          <a:r>
            <a:rPr lang="en-GB" sz="1800" kern="1200" dirty="0" err="1" smtClean="0"/>
            <a:t>i</a:t>
          </a:r>
          <a:r>
            <a:rPr lang="hr-HR" sz="1800" kern="1200" dirty="0" smtClean="0"/>
            <a:t> doprinos korisnika financiranja za provedbu programa i projekata ugovorenih iz fondova Europske unije i inozemnih javnih izvora</a:t>
          </a:r>
          <a:endParaRPr lang="hr-HR" sz="1800" kern="1200" dirty="0"/>
        </a:p>
      </dsp:txBody>
      <dsp:txXfrm rot="5400000">
        <a:off x="5838858" y="870175"/>
        <a:ext cx="1357075" cy="2610529"/>
      </dsp:txXfrm>
    </dsp:sp>
    <dsp:sp modelId="{8F572C41-A7DF-483A-91AD-403CDB9FCAB7}">
      <dsp:nvSpPr>
        <dsp:cNvPr id="0" name=""/>
        <dsp:cNvSpPr/>
      </dsp:nvSpPr>
      <dsp:spPr>
        <a:xfrm rot="16200000">
          <a:off x="5800811" y="1496902"/>
          <a:ext cx="4350881" cy="1357075"/>
        </a:xfrm>
        <a:prstGeom prst="flowChartManualOperation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8900" tIns="0" rIns="88677" bIns="0" numCol="1" spcCol="1270" anchor="ctr" anchorCtr="0">
          <a:noAutofit/>
        </a:bodyPr>
        <a:lstStyle/>
        <a:p>
          <a:pPr lvl="0" algn="ctr" defTabSz="6223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400" kern="1200" dirty="0" smtClean="0"/>
            <a:t>nefinancijske podrške u pravima, pokretninama i nekretninama namijenjene udrugama koje provode programe i projekte</a:t>
          </a:r>
          <a:r>
            <a:rPr lang="en-GB" sz="1400" kern="1200" dirty="0" smtClean="0"/>
            <a:t> od </a:t>
          </a:r>
          <a:r>
            <a:rPr lang="en-GB" sz="1400" kern="1200" dirty="0" err="1" smtClean="0"/>
            <a:t>interesa</a:t>
          </a:r>
          <a:r>
            <a:rPr lang="en-GB" sz="1400" kern="1200" dirty="0" smtClean="0"/>
            <a:t> za </a:t>
          </a:r>
          <a:r>
            <a:rPr lang="en-GB" sz="1400" kern="1200" dirty="0" err="1" smtClean="0"/>
            <a:t>opće</a:t>
          </a:r>
          <a:r>
            <a:rPr lang="en-GB" sz="1400" kern="1200" dirty="0" smtClean="0"/>
            <a:t> dobro</a:t>
          </a:r>
          <a:endParaRPr lang="hr-HR" sz="1400" kern="1200" dirty="0"/>
        </a:p>
      </dsp:txBody>
      <dsp:txXfrm rot="5400000">
        <a:off x="7297714" y="870175"/>
        <a:ext cx="1357075" cy="2610529"/>
      </dsp:txXfrm>
    </dsp:sp>
  </dsp:spTree>
</dsp:drawing>
</file>

<file path=ppt/diagrams/drawing2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54A4681-48B4-43AA-AA2A-E342C4D027CB}">
      <dsp:nvSpPr>
        <dsp:cNvPr id="0" name=""/>
        <dsp:cNvSpPr/>
      </dsp:nvSpPr>
      <dsp:spPr>
        <a:xfrm>
          <a:off x="0" y="19726"/>
          <a:ext cx="5449420" cy="954719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l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b="1" kern="1200" smtClean="0"/>
            <a:t>Zašto javni natječaj / javni poziv </a:t>
          </a:r>
          <a:r>
            <a:rPr lang="hr-HR" sz="2400" b="1" kern="1200" smtClean="0"/>
            <a:t/>
          </a:r>
          <a:br>
            <a:rPr lang="hr-HR" sz="2400" b="1" kern="1200" smtClean="0"/>
          </a:br>
          <a:r>
            <a:rPr lang="en-GB" sz="2400" b="1" kern="1200" smtClean="0"/>
            <a:t>i što je potrebno planirati?</a:t>
          </a:r>
          <a:endParaRPr lang="hr-HR" sz="2400" kern="1200"/>
        </a:p>
      </dsp:txBody>
      <dsp:txXfrm>
        <a:off x="46606" y="66332"/>
        <a:ext cx="5356208" cy="861507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C451CF7-E902-4895-BCF5-FC6F227B4E39}">
      <dsp:nvSpPr>
        <dsp:cNvPr id="0" name=""/>
        <dsp:cNvSpPr/>
      </dsp:nvSpPr>
      <dsp:spPr>
        <a:xfrm>
          <a:off x="0" y="0"/>
          <a:ext cx="8621909" cy="607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l" defTabSz="14224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3200" kern="1200" dirty="0" err="1" smtClean="0"/>
            <a:t>Usporedba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dodjele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sredstava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iz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javnih</a:t>
          </a:r>
          <a:r>
            <a:rPr lang="en-GB" sz="3200" kern="1200" dirty="0" smtClean="0"/>
            <a:t> </a:t>
          </a:r>
          <a:r>
            <a:rPr lang="en-GB" sz="3200" kern="1200" dirty="0" err="1" smtClean="0"/>
            <a:t>izvora</a:t>
          </a:r>
          <a:r>
            <a:rPr lang="en-GB" sz="3200" kern="1200" dirty="0" smtClean="0"/>
            <a:t> 2015/2016</a:t>
          </a:r>
          <a:endParaRPr lang="hr-HR" sz="1600" kern="1200" dirty="0"/>
        </a:p>
      </dsp:txBody>
      <dsp:txXfrm>
        <a:off x="29637" y="29637"/>
        <a:ext cx="8562635" cy="547846"/>
      </dsp:txXfrm>
    </dsp:sp>
  </dsp:spTree>
</dsp:drawing>
</file>

<file path=ppt/diagrams/drawing3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EBC3-9E59-4B7A-9254-8CC286983032}">
      <dsp:nvSpPr>
        <dsp:cNvPr id="0" name=""/>
        <dsp:cNvSpPr/>
      </dsp:nvSpPr>
      <dsp:spPr>
        <a:xfrm>
          <a:off x="0" y="0"/>
          <a:ext cx="8559800" cy="10296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marR="0" lvl="0" indent="0" algn="l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4000" kern="1200" dirty="0" err="1" smtClean="0"/>
            <a:t>Objava</a:t>
          </a:r>
          <a:r>
            <a:rPr lang="en-GB" sz="4000" kern="1200" dirty="0" smtClean="0"/>
            <a:t> </a:t>
          </a:r>
          <a:r>
            <a:rPr lang="en-GB" sz="4000" kern="1200" dirty="0" err="1" smtClean="0"/>
            <a:t>javnog</a:t>
          </a:r>
          <a:r>
            <a:rPr lang="en-GB" sz="4000" kern="1200" dirty="0" smtClean="0"/>
            <a:t> </a:t>
          </a:r>
          <a:r>
            <a:rPr lang="en-GB" sz="4000" kern="1200" dirty="0" err="1" smtClean="0"/>
            <a:t>natječaja</a:t>
          </a:r>
          <a:r>
            <a:rPr lang="en-GB" sz="4000" kern="1200" dirty="0" smtClean="0"/>
            <a:t> / </a:t>
          </a:r>
          <a:r>
            <a:rPr lang="en-GB" sz="4000" kern="1200" dirty="0" err="1" smtClean="0"/>
            <a:t>javnog</a:t>
          </a:r>
          <a:r>
            <a:rPr lang="en-GB" sz="4000" kern="1200" dirty="0" smtClean="0"/>
            <a:t> </a:t>
          </a:r>
          <a:r>
            <a:rPr lang="en-GB" sz="4000" kern="1200" dirty="0" err="1" smtClean="0"/>
            <a:t>poziva</a:t>
          </a:r>
          <a:endParaRPr lang="hr-HR" sz="4000" kern="1200" dirty="0" smtClean="0"/>
        </a:p>
      </dsp:txBody>
      <dsp:txXfrm>
        <a:off x="50261" y="50261"/>
        <a:ext cx="8459278" cy="929078"/>
      </dsp:txXfrm>
    </dsp:sp>
  </dsp:spTree>
</dsp:drawing>
</file>

<file path=ppt/diagrams/drawing3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C6C12F3-4158-4F7E-A094-E237D1095BFF}">
      <dsp:nvSpPr>
        <dsp:cNvPr id="0" name=""/>
        <dsp:cNvSpPr/>
      </dsp:nvSpPr>
      <dsp:spPr>
        <a:xfrm>
          <a:off x="0" y="7942"/>
          <a:ext cx="7886700" cy="1038103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kern="1200" dirty="0" smtClean="0"/>
            <a:t>Financijska sredstava, bez objavljivanja javnog natječaja dodjeljuju se izravno samo:</a:t>
          </a:r>
          <a:endParaRPr lang="hr-HR" sz="2600" kern="1200" dirty="0"/>
        </a:p>
      </dsp:txBody>
      <dsp:txXfrm>
        <a:off x="50676" y="58618"/>
        <a:ext cx="7785348" cy="936751"/>
      </dsp:txXfrm>
    </dsp:sp>
  </dsp:spTree>
</dsp:drawing>
</file>

<file path=ppt/diagrams/drawing3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40B05A9-C0E4-46D5-A6FE-23754D3D4CD5}">
      <dsp:nvSpPr>
        <dsp:cNvPr id="0" name=""/>
        <dsp:cNvSpPr/>
      </dsp:nvSpPr>
      <dsp:spPr>
        <a:xfrm>
          <a:off x="0" y="0"/>
          <a:ext cx="7886700" cy="10580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u opravdanim i iznimnim slučajevima, kada </a:t>
          </a:r>
          <a:r>
            <a:rPr lang="hr-HR" sz="1600" b="1" kern="1200" dirty="0" smtClean="0"/>
            <a:t>nepredviđeni događaji </a:t>
          </a:r>
          <a:r>
            <a:rPr lang="hr-HR" sz="1600" kern="1200" dirty="0" smtClean="0"/>
            <a:t>obvezuju davatelja financijskih sredstava da u suradnji s udrugama žurno djeluje u rokovima u kojima nije moguće provesti standardni natječajni postupak i problem je moguće riješiti samo izravnom dodjelom financijskih sredstava</a:t>
          </a:r>
          <a:endParaRPr lang="hr-HR" sz="1600" kern="1200" dirty="0"/>
        </a:p>
      </dsp:txBody>
      <dsp:txXfrm>
        <a:off x="1683149" y="0"/>
        <a:ext cx="6203550" cy="1058094"/>
      </dsp:txXfrm>
    </dsp:sp>
    <dsp:sp modelId="{55963209-A799-4EE2-AA73-6FE67EFB16E2}">
      <dsp:nvSpPr>
        <dsp:cNvPr id="0" name=""/>
        <dsp:cNvSpPr/>
      </dsp:nvSpPr>
      <dsp:spPr>
        <a:xfrm>
          <a:off x="226807" y="3322"/>
          <a:ext cx="1335344" cy="1051449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1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8B156DF-80FB-43D3-89C0-9568ABFE29B6}">
      <dsp:nvSpPr>
        <dsp:cNvPr id="0" name=""/>
        <dsp:cNvSpPr/>
      </dsp:nvSpPr>
      <dsp:spPr>
        <a:xfrm>
          <a:off x="0" y="1163903"/>
          <a:ext cx="7886700" cy="10580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kada udru</a:t>
          </a:r>
          <a:r>
            <a:rPr lang="en-GB" sz="1600" kern="1200" dirty="0" err="1" smtClean="0"/>
            <a:t>ga</a:t>
          </a:r>
          <a:r>
            <a:rPr lang="hr-HR" sz="1600" kern="1200" dirty="0" smtClean="0"/>
            <a:t> ili </a:t>
          </a:r>
          <a:r>
            <a:rPr lang="hr-HR" sz="1600" kern="1200" dirty="0" err="1" smtClean="0"/>
            <a:t>skupin</a:t>
          </a:r>
          <a:r>
            <a:rPr lang="en-GB" sz="1600" kern="1200" dirty="0" smtClean="0"/>
            <a:t>a</a:t>
          </a:r>
          <a:r>
            <a:rPr lang="hr-HR" sz="1600" kern="1200" dirty="0" smtClean="0"/>
            <a:t> udruga ima </a:t>
          </a:r>
          <a:r>
            <a:rPr lang="hr-HR" sz="1600" b="1" kern="1200" dirty="0" smtClean="0"/>
            <a:t>isključivu nadležnost </a:t>
          </a:r>
          <a:r>
            <a:rPr lang="hr-HR" sz="1600" kern="1200" dirty="0" smtClean="0"/>
            <a:t>u području djelovanja i/ili zemljopisnog područja za koje se financijska sredstva dodjeljuju ili je udruga jedina organizacija operativno sposobna za rad na području djelovanja i/ili zemljopisnom području na kojem se financirane aktivnosti provode</a:t>
          </a:r>
          <a:endParaRPr lang="hr-HR" sz="1600" kern="1200" dirty="0"/>
        </a:p>
      </dsp:txBody>
      <dsp:txXfrm>
        <a:off x="1683149" y="1163903"/>
        <a:ext cx="6203550" cy="1058094"/>
      </dsp:txXfrm>
    </dsp:sp>
    <dsp:sp modelId="{E0CA598C-3A60-4395-923D-57B5D6AED4BD}">
      <dsp:nvSpPr>
        <dsp:cNvPr id="0" name=""/>
        <dsp:cNvSpPr/>
      </dsp:nvSpPr>
      <dsp:spPr>
        <a:xfrm>
          <a:off x="239512" y="1216871"/>
          <a:ext cx="1309933" cy="952157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2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33526AA4-387D-4644-B399-89685123B38C}">
      <dsp:nvSpPr>
        <dsp:cNvPr id="0" name=""/>
        <dsp:cNvSpPr/>
      </dsp:nvSpPr>
      <dsp:spPr>
        <a:xfrm>
          <a:off x="0" y="2327806"/>
          <a:ext cx="7886700" cy="10580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kada je </a:t>
          </a:r>
          <a:r>
            <a:rPr lang="en-GB" sz="1600" kern="1200" dirty="0" smtClean="0"/>
            <a:t>udruga </a:t>
          </a:r>
          <a:r>
            <a:rPr lang="hr-HR" sz="1600" b="1" kern="1200" dirty="0" smtClean="0"/>
            <a:t>na temelju propisa </a:t>
          </a:r>
          <a:r>
            <a:rPr lang="hr-HR" sz="1600" kern="1200" dirty="0" smtClean="0"/>
            <a:t>izrijekom navedena kao provoditelj određene aktivnosti </a:t>
          </a:r>
          <a:endParaRPr lang="hr-HR" sz="1600" kern="1200" dirty="0"/>
        </a:p>
      </dsp:txBody>
      <dsp:txXfrm>
        <a:off x="1683149" y="2327806"/>
        <a:ext cx="6203550" cy="1058094"/>
      </dsp:txXfrm>
    </dsp:sp>
    <dsp:sp modelId="{34807C57-2AD5-45C3-9882-8E9F03FD5A0D}">
      <dsp:nvSpPr>
        <dsp:cNvPr id="0" name=""/>
        <dsp:cNvSpPr/>
      </dsp:nvSpPr>
      <dsp:spPr>
        <a:xfrm>
          <a:off x="277605" y="2332983"/>
          <a:ext cx="1233748" cy="1047741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3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7C3878A-CBF9-42FF-AD9F-7F8B00807B71}">
      <dsp:nvSpPr>
        <dsp:cNvPr id="0" name=""/>
        <dsp:cNvSpPr/>
      </dsp:nvSpPr>
      <dsp:spPr>
        <a:xfrm>
          <a:off x="0" y="3491710"/>
          <a:ext cx="7886700" cy="105809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25400" cap="flat" cmpd="sng" algn="ctr">
          <a:noFill/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600" kern="1200" dirty="0" smtClean="0"/>
            <a:t>kada se prema mišljenju nadležnog povjerenstva </a:t>
          </a:r>
          <a:r>
            <a:rPr lang="hr-HR" sz="1600" b="1" kern="1200" dirty="0" smtClean="0"/>
            <a:t>jednokratno</a:t>
          </a:r>
          <a:r>
            <a:rPr lang="hr-HR" sz="1600" kern="1200" dirty="0" smtClean="0"/>
            <a:t> dodjeljuju financijska sredstva do 5.000 kuna </a:t>
          </a:r>
          <a:r>
            <a:rPr lang="en-GB" sz="1600" kern="1200" dirty="0" smtClean="0"/>
            <a:t>(</a:t>
          </a:r>
          <a:r>
            <a:rPr lang="en-GB" sz="1600" kern="1200" dirty="0" err="1" smtClean="0"/>
            <a:t>cca</a:t>
          </a:r>
          <a:r>
            <a:rPr lang="en-GB" sz="1600" kern="1200" dirty="0" smtClean="0"/>
            <a:t> 660 €) </a:t>
          </a:r>
          <a:r>
            <a:rPr lang="hr-HR" sz="1600" kern="1200" dirty="0" smtClean="0"/>
            <a:t>za aktivnosti koje iz opravdanih razloga nisu mogle biti planirane u godišnjem planu udruge, a ukupan iznos tako dodijeljenih sredstava iznosi najviše 5% svih sredstava planiranih u proračunu za financiranje svih programa i projekata udruga</a:t>
          </a:r>
          <a:endParaRPr lang="hr-HR" sz="1600" kern="1200" dirty="0"/>
        </a:p>
      </dsp:txBody>
      <dsp:txXfrm>
        <a:off x="1683149" y="3491710"/>
        <a:ext cx="6203550" cy="1058094"/>
      </dsp:txXfrm>
    </dsp:sp>
    <dsp:sp modelId="{BAC19A18-4C16-4843-9EB3-700A0C67832A}">
      <dsp:nvSpPr>
        <dsp:cNvPr id="0" name=""/>
        <dsp:cNvSpPr/>
      </dsp:nvSpPr>
      <dsp:spPr>
        <a:xfrm>
          <a:off x="245861" y="3546532"/>
          <a:ext cx="1297235" cy="948450"/>
        </a:xfrm>
        <a:prstGeom prst="roundRect">
          <a:avLst>
            <a:gd name="adj" fmla="val 10000"/>
          </a:avLst>
        </a:prstGeom>
        <a:blipFill rotWithShape="1">
          <a:blip xmlns:r="http://schemas.openxmlformats.org/officeDocument/2006/relationships" r:embed="rId4"/>
          <a:stretch>
            <a:fillRect/>
          </a:stretch>
        </a:blipFill>
        <a:ln w="254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070F670-34CD-4460-A678-C269F3D95561}">
      <dsp:nvSpPr>
        <dsp:cNvPr id="0" name=""/>
        <dsp:cNvSpPr/>
      </dsp:nvSpPr>
      <dsp:spPr>
        <a:xfrm>
          <a:off x="0" y="18545"/>
          <a:ext cx="7886700" cy="761624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8110" tIns="118110" rIns="118110" bIns="118110" numCol="1" spcCol="1270" anchor="ctr" anchorCtr="0">
          <a:noAutofit/>
        </a:bodyPr>
        <a:lstStyle/>
        <a:p>
          <a:pPr lvl="0" algn="l" defTabSz="13779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100" kern="1200" noProof="0" dirty="0" smtClean="0"/>
            <a:t>Dokumentacija za provedbu javnog natječaja</a:t>
          </a:r>
          <a:endParaRPr lang="hr-HR" sz="3100" kern="1200" noProof="0" dirty="0"/>
        </a:p>
      </dsp:txBody>
      <dsp:txXfrm>
        <a:off x="37179" y="55724"/>
        <a:ext cx="7812342" cy="687266"/>
      </dsp:txXfrm>
    </dsp:sp>
  </dsp:spTree>
</dsp:drawing>
</file>

<file path=ppt/diagrams/drawing3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6A3EBC3-9E59-4B7A-9254-8CC286983032}">
      <dsp:nvSpPr>
        <dsp:cNvPr id="0" name=""/>
        <dsp:cNvSpPr/>
      </dsp:nvSpPr>
      <dsp:spPr>
        <a:xfrm>
          <a:off x="0" y="6721"/>
          <a:ext cx="8559800" cy="90089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3350" tIns="133350" rIns="133350" bIns="133350" numCol="1" spcCol="1270" anchor="ctr" anchorCtr="0">
          <a:noAutofit/>
        </a:bodyPr>
        <a:lstStyle/>
        <a:p>
          <a:pPr marL="0" marR="0" lvl="0" indent="0" algn="ctr" defTabSz="914400" rtl="0" eaLnBrk="1" fontAlgn="auto" latinLnBrk="0" hangingPunct="1">
            <a:lnSpc>
              <a:spcPct val="100000"/>
            </a:lnSpc>
            <a:spcBef>
              <a:spcPct val="0"/>
            </a:spcBef>
            <a:spcAft>
              <a:spcPts val="0"/>
            </a:spcAft>
            <a:buClrTx/>
            <a:buSzTx/>
            <a:buFontTx/>
            <a:buNone/>
            <a:tabLst/>
            <a:defRPr/>
          </a:pPr>
          <a:r>
            <a:rPr lang="en-GB" sz="3500" kern="1200" dirty="0" err="1" smtClean="0"/>
            <a:t>Kriterij</a:t>
          </a:r>
          <a:r>
            <a:rPr lang="en-GB" sz="3500" kern="1200" dirty="0" smtClean="0"/>
            <a:t> </a:t>
          </a:r>
          <a:r>
            <a:rPr lang="en-GB" sz="3500" kern="1200" dirty="0" err="1" smtClean="0"/>
            <a:t>proporcionalnosti</a:t>
          </a:r>
          <a:endParaRPr lang="hr-HR" sz="3500" kern="1200" dirty="0" smtClean="0"/>
        </a:p>
      </dsp:txBody>
      <dsp:txXfrm>
        <a:off x="43978" y="50699"/>
        <a:ext cx="8471844" cy="812943"/>
      </dsp:txXfrm>
    </dsp:sp>
  </dsp:spTree>
</dsp:drawing>
</file>

<file path=ppt/diagrams/drawing3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2DE6CF9-FAC6-427F-A210-A86C39330CC8}">
      <dsp:nvSpPr>
        <dsp:cNvPr id="0" name=""/>
        <dsp:cNvSpPr/>
      </dsp:nvSpPr>
      <dsp:spPr>
        <a:xfrm>
          <a:off x="0" y="100727"/>
          <a:ext cx="5357811" cy="6715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Tijela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za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provedbu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javnog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natječaja</a:t>
          </a:r>
          <a:endParaRPr lang="hr-HR" sz="2800" kern="1200" dirty="0"/>
        </a:p>
      </dsp:txBody>
      <dsp:txXfrm>
        <a:off x="32784" y="133511"/>
        <a:ext cx="5292243" cy="606012"/>
      </dsp:txXfrm>
    </dsp:sp>
  </dsp:spTree>
</dsp:drawing>
</file>

<file path=ppt/diagrams/drawing3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7EB5849D-DFF6-49DB-B81D-3FA0CB770E50}">
      <dsp:nvSpPr>
        <dsp:cNvPr id="0" name=""/>
        <dsp:cNvSpPr/>
      </dsp:nvSpPr>
      <dsp:spPr>
        <a:xfrm>
          <a:off x="275855" y="521091"/>
          <a:ext cx="2625226" cy="2299706"/>
        </a:xfrm>
        <a:prstGeom prst="pieWedge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kern="1200" dirty="0" smtClean="0"/>
            <a:t>Nadležna ustrojstvena jedinica davatelja financijskih sredstava</a:t>
          </a:r>
          <a:r>
            <a:rPr lang="en-GB" sz="2000" kern="1200" dirty="0" smtClean="0"/>
            <a:t> </a:t>
          </a:r>
          <a:r>
            <a:rPr lang="en-GB" sz="2000" kern="1200" dirty="0" err="1" smtClean="0"/>
            <a:t>i</a:t>
          </a:r>
          <a:r>
            <a:rPr lang="en-GB" sz="2000" kern="1200" dirty="0" smtClean="0"/>
            <a:t>/</a:t>
          </a:r>
          <a:r>
            <a:rPr lang="hr-HR" sz="2000" kern="1200" dirty="0" smtClean="0"/>
            <a:t> ili</a:t>
          </a:r>
          <a:endParaRPr lang="hr-HR" sz="2000" kern="1200" dirty="0"/>
        </a:p>
      </dsp:txBody>
      <dsp:txXfrm>
        <a:off x="1044766" y="1194659"/>
        <a:ext cx="1856315" cy="1626138"/>
      </dsp:txXfrm>
    </dsp:sp>
    <dsp:sp modelId="{3B06DD62-8FE0-4359-9220-365D83BF4E66}">
      <dsp:nvSpPr>
        <dsp:cNvPr id="0" name=""/>
        <dsp:cNvSpPr/>
      </dsp:nvSpPr>
      <dsp:spPr>
        <a:xfrm rot="5400000">
          <a:off x="2843778" y="562501"/>
          <a:ext cx="2149332" cy="2298405"/>
        </a:xfrm>
        <a:prstGeom prst="pieWedge">
          <a:avLst/>
        </a:prstGeom>
        <a:solidFill>
          <a:srgbClr val="0070C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42240" tIns="142240" rIns="142240" bIns="142240" numCol="1" spcCol="1270" anchor="ctr" anchorCtr="0">
          <a:noAutofit/>
        </a:bodyPr>
        <a:lstStyle/>
        <a:p>
          <a:pPr lvl="0" algn="ctr" defTabSz="889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000" b="0" kern="1200" smtClean="0"/>
            <a:t>Povjerenstvo za pripremu </a:t>
          </a:r>
          <a:r>
            <a:rPr lang="en-GB" sz="2000" b="0" kern="1200" smtClean="0"/>
            <a:t>i</a:t>
          </a:r>
          <a:r>
            <a:rPr lang="hr-HR" sz="2000" b="0" kern="1200" smtClean="0"/>
            <a:t> provedbu javnog natječaja</a:t>
          </a:r>
          <a:endParaRPr lang="hr-HR" sz="2000" kern="1200" dirty="0"/>
        </a:p>
      </dsp:txBody>
      <dsp:txXfrm rot="-5400000">
        <a:off x="2769242" y="1266562"/>
        <a:ext cx="1625218" cy="1519807"/>
      </dsp:txXfrm>
    </dsp:sp>
    <dsp:sp modelId="{7761B380-4507-434F-BFDD-AF270C61AB68}">
      <dsp:nvSpPr>
        <dsp:cNvPr id="0" name=""/>
        <dsp:cNvSpPr/>
      </dsp:nvSpPr>
      <dsp:spPr>
        <a:xfrm rot="10800000">
          <a:off x="3312653" y="2830046"/>
          <a:ext cx="2291202" cy="1756909"/>
        </a:xfrm>
        <a:prstGeom prst="pieWedge">
          <a:avLst/>
        </a:prstGeom>
        <a:solidFill>
          <a:schemeClr val="accent5">
            <a:hueOff val="-6622584"/>
            <a:satOff val="26541"/>
            <a:lumOff val="5752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0904" tIns="120904" rIns="120904" bIns="120904" numCol="1" spcCol="1270" anchor="ctr" anchorCtr="0">
          <a:noAutofit/>
        </a:bodyPr>
        <a:lstStyle/>
        <a:p>
          <a:pPr lvl="0" algn="ctr" defTabSz="7556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700" kern="1200" dirty="0" smtClean="0"/>
            <a:t>Povjerenstvo za administrativnu provjeru prijava</a:t>
          </a:r>
          <a:endParaRPr lang="hr-HR" sz="1700" kern="1200" dirty="0"/>
        </a:p>
      </dsp:txBody>
      <dsp:txXfrm rot="10800000">
        <a:off x="3312653" y="2830046"/>
        <a:ext cx="1620124" cy="1242322"/>
      </dsp:txXfrm>
    </dsp:sp>
    <dsp:sp modelId="{D81EA160-DADD-4A59-B457-5E618528CC89}">
      <dsp:nvSpPr>
        <dsp:cNvPr id="0" name=""/>
        <dsp:cNvSpPr/>
      </dsp:nvSpPr>
      <dsp:spPr>
        <a:xfrm rot="16200000">
          <a:off x="661312" y="2607419"/>
          <a:ext cx="2357350" cy="2802603"/>
        </a:xfrm>
        <a:prstGeom prst="pieWedge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8016" tIns="128016" rIns="128016" bIns="128016" numCol="1" spcCol="1270" anchor="ctr" anchorCtr="0">
          <a:noAutofit/>
        </a:bodyPr>
        <a:lstStyle/>
        <a:p>
          <a:pPr lvl="0" algn="ctr" defTabSz="8001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1800" kern="1200" dirty="0" smtClean="0"/>
            <a:t>Povjerenstvo za ocjenjivanje prijava programa i/ili projekata koje su zadovoljile formalne uvjete natječaja</a:t>
          </a:r>
          <a:endParaRPr lang="hr-HR" sz="1800" kern="1200" dirty="0"/>
        </a:p>
      </dsp:txBody>
      <dsp:txXfrm rot="5400000">
        <a:off x="1259549" y="2830046"/>
        <a:ext cx="1981740" cy="1666898"/>
      </dsp:txXfrm>
    </dsp:sp>
    <dsp:sp modelId="{6795030D-5445-4DA0-B288-8F56635CD6B0}">
      <dsp:nvSpPr>
        <dsp:cNvPr id="0" name=""/>
        <dsp:cNvSpPr/>
      </dsp:nvSpPr>
      <dsp:spPr>
        <a:xfrm>
          <a:off x="2763451" y="2513473"/>
          <a:ext cx="606600" cy="527478"/>
        </a:xfrm>
        <a:prstGeom prst="circularArrow">
          <a:avLst/>
        </a:prstGeom>
        <a:solidFill>
          <a:srgbClr val="FF000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72074659-0415-47D2-9CA7-490A0895D490}">
      <dsp:nvSpPr>
        <dsp:cNvPr id="0" name=""/>
        <dsp:cNvSpPr/>
      </dsp:nvSpPr>
      <dsp:spPr>
        <a:xfrm rot="10800000">
          <a:off x="2724798" y="2568776"/>
          <a:ext cx="606600" cy="527478"/>
        </a:xfrm>
        <a:prstGeom prst="circularArrow">
          <a:avLst/>
        </a:prstGeom>
        <a:solidFill>
          <a:srgbClr val="7030A0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3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97D1-F202-41BF-A70D-5AA29BCFA484}">
      <dsp:nvSpPr>
        <dsp:cNvPr id="0" name=""/>
        <dsp:cNvSpPr/>
      </dsp:nvSpPr>
      <dsp:spPr>
        <a:xfrm>
          <a:off x="0" y="0"/>
          <a:ext cx="7886700" cy="748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500" b="1" kern="1200" dirty="0" smtClean="0"/>
            <a:t>Uvid u ocjenu i pravo prigovora</a:t>
          </a:r>
          <a:endParaRPr lang="hr-HR" sz="2500" b="1" kern="1200" dirty="0"/>
        </a:p>
      </dsp:txBody>
      <dsp:txXfrm>
        <a:off x="36553" y="36553"/>
        <a:ext cx="7813594" cy="675694"/>
      </dsp:txXfrm>
    </dsp:sp>
  </dsp:spTree>
</dsp:drawing>
</file>

<file path=ppt/diagrams/drawing3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97D1-F202-41BF-A70D-5AA29BCFA484}">
      <dsp:nvSpPr>
        <dsp:cNvPr id="0" name=""/>
        <dsp:cNvSpPr/>
      </dsp:nvSpPr>
      <dsp:spPr>
        <a:xfrm>
          <a:off x="0" y="0"/>
          <a:ext cx="7886700" cy="75081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137160" rIns="137160" bIns="13716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3600" b="1" kern="1200" dirty="0" smtClean="0"/>
            <a:t>Ugovaranje</a:t>
          </a:r>
          <a:endParaRPr lang="hr-HR" sz="3600" b="1" kern="1200" dirty="0"/>
        </a:p>
      </dsp:txBody>
      <dsp:txXfrm>
        <a:off x="36652" y="36652"/>
        <a:ext cx="7813396" cy="677506"/>
      </dsp:txXfrm>
    </dsp:sp>
  </dsp:spTree>
</dsp:drawing>
</file>

<file path=ppt/diagrams/drawing3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97D1-F202-41BF-A70D-5AA29BCFA484}">
      <dsp:nvSpPr>
        <dsp:cNvPr id="0" name=""/>
        <dsp:cNvSpPr/>
      </dsp:nvSpPr>
      <dsp:spPr>
        <a:xfrm>
          <a:off x="0" y="0"/>
          <a:ext cx="7886700" cy="750468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lvl="0" algn="ctr" defTabSz="17780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000" b="1" kern="1200" dirty="0" smtClean="0"/>
            <a:t>Plaćanje i modeli plaćanja</a:t>
          </a:r>
        </a:p>
      </dsp:txBody>
      <dsp:txXfrm>
        <a:off x="36635" y="36635"/>
        <a:ext cx="7813430" cy="677198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EDF48BC-E4B1-4DE4-A3F9-5E59DF2F1189}">
      <dsp:nvSpPr>
        <dsp:cNvPr id="0" name=""/>
        <dsp:cNvSpPr/>
      </dsp:nvSpPr>
      <dsp:spPr>
        <a:xfrm>
          <a:off x="0" y="18168"/>
          <a:ext cx="8472487" cy="107406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2870" tIns="102870" rIns="102870" bIns="102870" numCol="1" spcCol="1270" anchor="ctr" anchorCtr="0">
          <a:noAutofit/>
        </a:bodyPr>
        <a:lstStyle/>
        <a:p>
          <a:pPr lvl="0" algn="l" defTabSz="12001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700" b="1" kern="1200" dirty="0" smtClean="0"/>
            <a:t>Financiranje programa i projekata udruga</a:t>
          </a:r>
          <a:r>
            <a:rPr lang="en-GB" sz="2700" b="1" kern="1200" dirty="0" smtClean="0"/>
            <a:t> </a:t>
          </a:r>
          <a:r>
            <a:rPr lang="hr-HR" sz="2700" b="1" kern="1200" dirty="0" smtClean="0"/>
            <a:t>od interesa za opće dobro iz javnih izvora</a:t>
          </a:r>
          <a:endParaRPr lang="hr-HR" sz="2700" kern="1200" dirty="0"/>
        </a:p>
      </dsp:txBody>
      <dsp:txXfrm>
        <a:off x="52431" y="70599"/>
        <a:ext cx="8367625" cy="969198"/>
      </dsp:txXfrm>
    </dsp:sp>
  </dsp:spTree>
</dsp:drawing>
</file>

<file path=ppt/diagrams/drawing4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97D1-F202-41BF-A70D-5AA29BCFA484}">
      <dsp:nvSpPr>
        <dsp:cNvPr id="0" name=""/>
        <dsp:cNvSpPr/>
      </dsp:nvSpPr>
      <dsp:spPr>
        <a:xfrm>
          <a:off x="0" y="0"/>
          <a:ext cx="7886700" cy="750262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800" b="1" kern="1200" dirty="0" smtClean="0"/>
            <a:t>Praćenje i vrednovanje provedbe programa / projekata</a:t>
          </a:r>
        </a:p>
      </dsp:txBody>
      <dsp:txXfrm>
        <a:off x="36625" y="36625"/>
        <a:ext cx="7813450" cy="677012"/>
      </dsp:txXfrm>
    </dsp:sp>
  </dsp:spTree>
</dsp:drawing>
</file>

<file path=ppt/diagrams/drawing4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57E97D1-F202-41BF-A70D-5AA29BCFA484}">
      <dsp:nvSpPr>
        <dsp:cNvPr id="0" name=""/>
        <dsp:cNvSpPr/>
      </dsp:nvSpPr>
      <dsp:spPr>
        <a:xfrm>
          <a:off x="0" y="0"/>
          <a:ext cx="7886700" cy="74880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5250" tIns="95250" rIns="95250" bIns="95250" numCol="1" spcCol="1270" anchor="ctr" anchorCtr="0">
          <a:noAutofit/>
        </a:bodyPr>
        <a:lstStyle/>
        <a:p>
          <a:pPr lvl="0" algn="ctr" defTabSz="1111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altLang="sr-Latn-RS" sz="2500" b="1" kern="1200" dirty="0" smtClean="0"/>
            <a:t>Koordinacija i izobrazba o primjeni Uredbe</a:t>
          </a:r>
          <a:endParaRPr lang="hr-HR" sz="2500" b="1" kern="1200" dirty="0" smtClean="0"/>
        </a:p>
      </dsp:txBody>
      <dsp:txXfrm>
        <a:off x="36553" y="36553"/>
        <a:ext cx="7813594" cy="675694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D4D301AE-E16F-4BC2-983D-111FD5DE7884}">
      <dsp:nvSpPr>
        <dsp:cNvPr id="0" name=""/>
        <dsp:cNvSpPr/>
      </dsp:nvSpPr>
      <dsp:spPr>
        <a:xfrm>
          <a:off x="0" y="5399"/>
          <a:ext cx="8407399" cy="103428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060" tIns="99060" rIns="99060" bIns="99060" numCol="1" spcCol="1270" anchor="ctr" anchorCtr="0">
          <a:noAutofit/>
        </a:bodyPr>
        <a:lstStyle/>
        <a:p>
          <a:pPr lvl="0" algn="l" defTabSz="11557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600" b="1" kern="1200" dirty="0" smtClean="0"/>
            <a:t>Tko i kako može financirati programe i projekte udruga od interesa za opće dobro </a:t>
          </a:r>
          <a:r>
            <a:rPr lang="en-GB" sz="2600" b="1" kern="1200" dirty="0" smtClean="0"/>
            <a:t>?</a:t>
          </a:r>
          <a:endParaRPr lang="hr-HR" sz="2600" kern="1200" dirty="0"/>
        </a:p>
      </dsp:txBody>
      <dsp:txXfrm>
        <a:off x="50489" y="55888"/>
        <a:ext cx="8306421" cy="933302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4B19C60-5A86-4966-9C4C-037DCF2B9436}">
      <dsp:nvSpPr>
        <dsp:cNvPr id="0" name=""/>
        <dsp:cNvSpPr/>
      </dsp:nvSpPr>
      <dsp:spPr>
        <a:xfrm>
          <a:off x="0" y="26622"/>
          <a:ext cx="6311899" cy="1264770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l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2300" b="1" kern="1200" dirty="0" smtClean="0"/>
            <a:t>Kriterij</a:t>
          </a:r>
          <a:r>
            <a:rPr lang="en-GB" sz="2300" b="1" kern="1200" dirty="0" err="1" smtClean="0"/>
            <a:t>i</a:t>
          </a:r>
          <a:r>
            <a:rPr lang="hr-HR" sz="2300" b="1" kern="1200" dirty="0" smtClean="0"/>
            <a:t>, mjerila i postup</a:t>
          </a:r>
          <a:r>
            <a:rPr lang="en-GB" sz="2300" b="1" kern="1200" dirty="0" smtClean="0"/>
            <a:t>ci</a:t>
          </a:r>
          <a:r>
            <a:rPr lang="hr-HR" sz="2300" b="1" kern="1200" dirty="0" smtClean="0"/>
            <a:t> financiranja programa i projekata od interesa za opće dobro koje provode udruge </a:t>
          </a:r>
          <a:endParaRPr lang="hr-HR" sz="2300" kern="1200" dirty="0"/>
        </a:p>
      </dsp:txBody>
      <dsp:txXfrm>
        <a:off x="61741" y="88363"/>
        <a:ext cx="6188417" cy="1141288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0C8BA930-4558-4693-9256-51CB77F1501C}">
      <dsp:nvSpPr>
        <dsp:cNvPr id="0" name=""/>
        <dsp:cNvSpPr/>
      </dsp:nvSpPr>
      <dsp:spPr>
        <a:xfrm>
          <a:off x="0" y="32017"/>
          <a:ext cx="6466949" cy="107932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hr-HR" sz="4500" kern="1200" smtClean="0"/>
            <a:t>Što </a:t>
          </a:r>
          <a:r>
            <a:rPr lang="en-GB" sz="4500" kern="1200" smtClean="0"/>
            <a:t>s</a:t>
          </a:r>
          <a:r>
            <a:rPr lang="hr-HR" sz="4500" kern="1200" smtClean="0"/>
            <a:t>e uređ</a:t>
          </a:r>
          <a:r>
            <a:rPr lang="en-GB" sz="4500" kern="1200" smtClean="0"/>
            <a:t>uje</a:t>
          </a:r>
          <a:r>
            <a:rPr lang="hr-HR" sz="4500" kern="1200" smtClean="0"/>
            <a:t> Uredbom?</a:t>
          </a:r>
          <a:endParaRPr lang="hr-HR" sz="4500" kern="1200"/>
        </a:p>
      </dsp:txBody>
      <dsp:txXfrm>
        <a:off x="52688" y="84705"/>
        <a:ext cx="6361573" cy="973949"/>
      </dsp:txXfrm>
    </dsp:sp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EF2238AB-A319-4247-AA23-AC77E88961DC}">
      <dsp:nvSpPr>
        <dsp:cNvPr id="0" name=""/>
        <dsp:cNvSpPr/>
      </dsp:nvSpPr>
      <dsp:spPr>
        <a:xfrm>
          <a:off x="0" y="0"/>
          <a:ext cx="6493669" cy="523529"/>
        </a:xfrm>
        <a:prstGeom prst="roundRect">
          <a:avLst/>
        </a:prstGeom>
        <a:solidFill>
          <a:schemeClr val="accent2"/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l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err="1" smtClean="0"/>
            <a:t>Kada</a:t>
          </a:r>
          <a:r>
            <a:rPr lang="en-GB" sz="2800" kern="1200" dirty="0" smtClean="0"/>
            <a:t> se </a:t>
          </a:r>
          <a:r>
            <a:rPr lang="en-GB" sz="2800" kern="1200" dirty="0" err="1" smtClean="0"/>
            <a:t>primjenjuje</a:t>
          </a:r>
          <a:r>
            <a:rPr lang="en-GB" sz="2800" kern="1200" dirty="0" smtClean="0"/>
            <a:t> </a:t>
          </a:r>
          <a:r>
            <a:rPr lang="en-GB" sz="2800" kern="1200" dirty="0" err="1" smtClean="0"/>
            <a:t>Uredba</a:t>
          </a:r>
          <a:r>
            <a:rPr lang="en-GB" sz="2800" kern="1200" dirty="0" smtClean="0"/>
            <a:t> ?</a:t>
          </a:r>
          <a:endParaRPr lang="hr-HR" sz="2800" kern="1200" dirty="0"/>
        </a:p>
      </dsp:txBody>
      <dsp:txXfrm>
        <a:off x="25557" y="25557"/>
        <a:ext cx="6442555" cy="472415"/>
      </dsp:txXfrm>
    </dsp:sp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8A57A452-CE09-4F72-98E0-84FF3CE01632}">
      <dsp:nvSpPr>
        <dsp:cNvPr id="0" name=""/>
        <dsp:cNvSpPr/>
      </dsp:nvSpPr>
      <dsp:spPr>
        <a:xfrm rot="5400000">
          <a:off x="2819547" y="-1082699"/>
          <a:ext cx="3888107" cy="6054852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30480" rIns="60960" bIns="30480" numCol="1" spcCol="1270" anchor="ctr" anchorCtr="0">
          <a:noAutofit/>
        </a:bodyPr>
        <a:lstStyle/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provedbu programa i projekata kojima se ispunjavaju ciljevi i prioriteti definirani strateškim i planskim dokumentima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provedbu nacionalnih, regionalnih i lokalnih programa javnih potreba utvrđenih posebnim zakonom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obavljanje određene javne ovlasti povjerene posebnim zakonom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pružanje socijalne usluge temeljem posebnog propisa 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sufinanciranje obveznog doprinosa korisnika financiranja za provedbu programa i projekata ugovorenih iz fondova Europske unije i inozemnih javnih izvora 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podršku institucionalnom i organizacijskom razvoju udruge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programe ili projekte zapošljavanja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donacije i sponzorstva i</a:t>
          </a:r>
          <a:endParaRPr lang="hr-HR" sz="1600" kern="1200" dirty="0"/>
        </a:p>
        <a:p>
          <a:pPr marL="171450" lvl="1" indent="-171450" algn="l" defTabSz="7112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hr-HR" sz="1600" kern="1200" dirty="0" smtClean="0"/>
            <a:t>druge oblike i namjene dodjele financijskih sredstava iz javnih izvora</a:t>
          </a:r>
          <a:endParaRPr lang="hr-HR" sz="1600" kern="1200" dirty="0"/>
        </a:p>
      </dsp:txBody>
      <dsp:txXfrm rot="-5400000">
        <a:off x="1736175" y="190475"/>
        <a:ext cx="5865050" cy="3508503"/>
      </dsp:txXfrm>
    </dsp:sp>
    <dsp:sp modelId="{E5049951-7788-48D8-A58A-314C4D18601B}">
      <dsp:nvSpPr>
        <dsp:cNvPr id="0" name=""/>
        <dsp:cNvSpPr/>
      </dsp:nvSpPr>
      <dsp:spPr>
        <a:xfrm>
          <a:off x="3847" y="19372"/>
          <a:ext cx="1732326" cy="3850709"/>
        </a:xfrm>
        <a:prstGeom prst="roundRect">
          <a:avLst/>
        </a:prstGeom>
        <a:solidFill>
          <a:schemeClr val="accent1">
            <a:lumMod val="7500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1440" tIns="45720" rIns="91440" bIns="4572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400" kern="1200" dirty="0" smtClean="0"/>
            <a:t>K</a:t>
          </a:r>
          <a:r>
            <a:rPr lang="hr-HR" sz="2400" kern="1200" dirty="0" smtClean="0"/>
            <a:t>ada se udrugama odobravaju financijska sredstva iz javnih izvora za: </a:t>
          </a:r>
          <a:endParaRPr lang="hr-HR" sz="2400" kern="1200" dirty="0"/>
        </a:p>
      </dsp:txBody>
      <dsp:txXfrm>
        <a:off x="88412" y="103937"/>
        <a:ext cx="1563196" cy="3681579"/>
      </dsp:txXfrm>
    </dsp:sp>
    <dsp:sp modelId="{3BFA8CE3-0A43-47B1-8ADC-0E0D8E663A64}">
      <dsp:nvSpPr>
        <dsp:cNvPr id="0" name=""/>
        <dsp:cNvSpPr/>
      </dsp:nvSpPr>
      <dsp:spPr>
        <a:xfrm>
          <a:off x="3847" y="4081316"/>
          <a:ext cx="7879004" cy="756202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53340" rIns="106680" bIns="53340" numCol="1" spcCol="1270" anchor="ctr" anchorCtr="0">
          <a:noAutofit/>
        </a:bodyPr>
        <a:lstStyle/>
        <a:p>
          <a:pPr lvl="0" algn="ctr" defTabSz="12446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GB" sz="2800" kern="1200" dirty="0" smtClean="0"/>
            <a:t>K</a:t>
          </a:r>
          <a:r>
            <a:rPr lang="hr-HR" sz="2800" kern="1200" dirty="0" smtClean="0"/>
            <a:t>ada se udrugama odobravaju nefinancijske podrške u pravima, pokretninama i nekretninama</a:t>
          </a:r>
          <a:endParaRPr lang="hr-HR" sz="2800" kern="1200" dirty="0"/>
        </a:p>
      </dsp:txBody>
      <dsp:txXfrm>
        <a:off x="40762" y="4118231"/>
        <a:ext cx="7805174" cy="682372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1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2.xml><?xml version="1.0" encoding="utf-8"?>
<dgm:layoutDef xmlns:dgm="http://schemas.openxmlformats.org/drawingml/2006/diagram" xmlns:a="http://schemas.openxmlformats.org/drawingml/2006/main" uniqueId="urn:microsoft.com/office/officeart/2005/8/layout/target3">
  <dgm:title val=""/>
  <dgm:desc val=""/>
  <dgm:catLst>
    <dgm:cat type="relationship" pri="11000"/>
    <dgm:cat type="list" pri="22000"/>
    <dgm:cat type="convert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2"/>
        <dgm:pt modelId="21"/>
        <dgm:pt modelId="22"/>
        <dgm:pt modelId="3"/>
        <dgm:pt modelId="31"/>
        <dgm:pt modelId="32"/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41" srcId="1" destId="11" srcOrd="0" destOrd="0"/>
        <dgm:cxn modelId="42" srcId="1" destId="12" srcOrd="1" destOrd="0"/>
        <dgm:cxn modelId="51" srcId="2" destId="21" srcOrd="0" destOrd="0"/>
        <dgm:cxn modelId="52" srcId="2" destId="22" srcOrd="1" destOrd="0"/>
        <dgm:cxn modelId="61" srcId="3" destId="31" srcOrd="0" destOrd="0"/>
        <dgm:cxn modelId="62" srcId="3" destId="32" srcOrd="1" destOrd="0"/>
      </dgm:cxnLst>
      <dgm:bg/>
      <dgm:whole/>
    </dgm:dataModel>
  </dgm:clrData>
  <dgm:layoutNode name="Name0">
    <dgm:varLst>
      <dgm:chMax val="7"/>
      <dgm:dir/>
      <dgm:animLvl val="lvl"/>
      <dgm:resizeHandles val="exact"/>
    </dgm:varLst>
    <dgm:alg type="composite"/>
    <dgm:shape xmlns:r="http://schemas.openxmlformats.org/officeDocument/2006/relationships" r:blip="">
      <dgm:adjLst/>
    </dgm:shape>
    <dgm:presOf/>
    <dgm:choose name="Name1">
      <dgm:if name="Name2" func="var" arg="dir" op="equ" val="norm">
        <dgm:choose name="Name3">
          <dgm:if name="Name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1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l" for="ch" forName="circle1"/>
              <dgm:constr type="ctrY" for="ch" forName="circle1" refType="h" fact="0.5"/>
              <dgm:constr type="l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l" for="ch" forName="rect1" refType="r" refFor="ch" refForName="space"/>
              <dgm:constr type="r" for="ch" forName="rect1" refType="w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l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l" for="ch" forName="rect2" refType="r" refFor="ch" refForName="space"/>
              <dgm:constr type="r" for="ch" forName="rect2" refType="w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l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l" for="ch" forName="rect3" refType="r" refFor="ch" refForName="space"/>
              <dgm:constr type="r" for="ch" forName="rect3" refType="w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l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l" for="ch" forName="rect4" refType="r" refFor="ch" refForName="space"/>
              <dgm:constr type="r" for="ch" forName="rect4" refType="w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l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l" for="ch" forName="rect5" refType="r" refFor="ch" refForName="space"/>
              <dgm:constr type="r" for="ch" forName="rect5" refType="w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l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l" for="ch" forName="rect6" refType="r" refFor="ch" refForName="space"/>
              <dgm:constr type="r" for="ch" forName="rect6" refType="w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l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l" for="ch" forName="rect7" refType="r" refFor="ch" refForName="space"/>
              <dgm:constr type="r" for="ch" forName="rect7" refType="w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l" for="ch" forName="rect7ParTx" refType="r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l" for="ch" forName="rect7ChTx" refType="r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l" for="ch" forName="rect7ParTxNoCh" refType="r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l" for="ch" forName="rect1ParTx" refType="r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l" for="ch" forName="rect1ChTx" refType="r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l" for="ch" forName="rect1ParTxNoCh" refType="r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l" for="ch" forName="rect2ParTx" refType="r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l" for="ch" forName="rect2ChTx" refType="r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l" for="ch" forName="rect2ParTxNoCh" refType="r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l" for="ch" forName="rect3ParTx" refType="r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l" for="ch" forName="rect3ChTx" refType="r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l" for="ch" forName="rect3ParTxNoCh" refType="r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l" for="ch" forName="rect4ParTx" refType="r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l" for="ch" forName="rect4ChTx" refType="r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l" for="ch" forName="rect4ParTxNoCh" refType="r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l" for="ch" forName="rect5ParTx" refType="r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l" for="ch" forName="rect5ChTx" refType="r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l" for="ch" forName="rect5ParTxNoCh" refType="r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l" for="ch" forName="rect6ParTx" refType="r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l" for="ch" forName="rect6ChTx" refType="r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l" for="ch" forName="rect6ParTxNoCh" refType="r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11">
            <dgm:constrLst/>
          </dgm:else>
        </dgm:choose>
      </dgm:if>
      <dgm:else name="Name12">
        <dgm:choose name="Name13">
          <dgm:if name="Name14" axis="ch" ptType="node" func="cnt" op="equ" val="1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b" refFor="ch" refForName="rect1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b" refFor="ch" refForName="rect1"/>
              <dgm:constr type="primFontSz" for="ch" op="equ" val="65"/>
              <dgm:constr type="secFontSz" for="ch" op="equ" val="65"/>
            </dgm:constrLst>
          </dgm:if>
          <dgm:if name="Name15" axis="ch" ptType="node" func="cnt" op="equ" val="2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5"/>
              <dgm:constr type="hOff" for="ch" forName="circle2" refType="h" refFor="ch" refForName="vertSpace2" fact="-0.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b" refFor="ch" refForName="rect2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b" refFor="ch" refForName="rect2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primFontSz" for="ch" op="equ" val="65"/>
              <dgm:constr type="secFontSz" for="ch" op="equ" val="65"/>
            </dgm:constrLst>
          </dgm:if>
          <dgm:if name="Name16" axis="ch" ptType="node" func="cnt" op="equ" val="3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66667"/>
              <dgm:constr type="hOff" for="ch" forName="circle2" refType="h" refFor="ch" refForName="vertSpace2" fact="-0.33333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33333"/>
              <dgm:constr type="hOff" for="ch" forName="circle3" refType="h" refFor="ch" refForName="vertSpace2" fact="-0.66667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b" refFor="ch" refForName="rect3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b" refFor="ch" refForName="rect3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primFontSz" for="ch" op="equ" val="65"/>
              <dgm:constr type="secFontSz" for="ch" op="equ" val="65"/>
            </dgm:constrLst>
          </dgm:if>
          <dgm:if name="Name17" axis="ch" ptType="node" func="cnt" op="equ" val="4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75"/>
              <dgm:constr type="hOff" for="ch" forName="circle2" refType="h" refFor="ch" refForName="vertSpace2" fact="-0.25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5"/>
              <dgm:constr type="hOff" for="ch" forName="circle3" refType="h" refFor="ch" refForName="vertSpace2" fact="-0.5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25"/>
              <dgm:constr type="hOff" for="ch" forName="circle4" refType="h" refFor="ch" refForName="vertSpace2" fact="-0.7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b" refFor="ch" refForName="rect4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b" refFor="ch" refForName="rect4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primFontSz" for="ch" op="equ" val="65"/>
              <dgm:constr type="secFontSz" for="ch" op="equ" val="65"/>
            </dgm:constrLst>
          </dgm:if>
          <dgm:if name="Name18" axis="ch" ptType="node" func="cnt" op="equ" val="5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"/>
              <dgm:constr type="hOff" for="ch" forName="circle2" refType="h" refFor="ch" refForName="vertSpace2" fact="-0.2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"/>
              <dgm:constr type="hOff" for="ch" forName="circle3" refType="h" refFor="ch" refForName="vertSpace2" fact="-0.4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4"/>
              <dgm:constr type="hOff" for="ch" forName="circle4" refType="h" refFor="ch" refForName="vertSpace2" fact="-0.6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2"/>
              <dgm:constr type="hOff" for="ch" forName="circle5" refType="h" refFor="ch" refForName="vertSpace2" fact="-0.8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b" refFor="ch" refForName="rect5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b" refFor="ch" refForName="rect5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primFontSz" for="ch" op="equ" val="65"/>
              <dgm:constr type="secFontSz" for="ch" op="equ" val="65"/>
            </dgm:constrLst>
          </dgm:if>
          <dgm:if name="Name19" axis="ch" ptType="node" func="cnt" op="equ" val="6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3333"/>
              <dgm:constr type="hOff" for="ch" forName="circle2" refType="h" refFor="ch" refForName="vertSpace2" fact="-0.16667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66667"/>
              <dgm:constr type="hOff" for="ch" forName="circle3" refType="h" refFor="ch" refForName="vertSpace2" fact="-0.33333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"/>
              <dgm:constr type="hOff" for="ch" forName="circle4" refType="h" refFor="ch" refForName="vertSpace2" fact="-0.5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33333"/>
              <dgm:constr type="hOff" for="ch" forName="circle5" refType="h" refFor="ch" refForName="vertSpace2" fact="-0.66667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16667"/>
              <dgm:constr type="hOff" for="ch" forName="circle6" refType="h" refFor="ch" refForName="vertSpace2" fact="-0.83333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b" refFor="ch" refForName="rect6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b" refFor="ch" refForName="rect6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primFontSz" for="ch" op="equ" val="65"/>
              <dgm:constr type="secFontSz" for="ch" op="equ" val="65"/>
            </dgm:constrLst>
          </dgm:if>
          <dgm:if name="Name20" axis="ch" ptType="node" func="cnt" op="gte" val="7">
            <dgm:constrLst>
              <dgm:constr type="userA" refType="w" fact="0.3"/>
              <dgm:constr type="w" for="ch" forName="circle1" refType="userA" fact="2"/>
              <dgm:constr type="h" for="ch" forName="circle1" refType="w" refFor="ch" refForName="circle1" op="equ"/>
              <dgm:constr type="r" for="ch" forName="circle1" refType="w"/>
              <dgm:constr type="ctrY" for="ch" forName="circle1" refType="h" fact="0.5"/>
              <dgm:constr type="r" for="ch" forName="space" refType="ctrX" refFor="ch" refForName="circle1"/>
              <dgm:constr type="w" for="ch" forName="space"/>
              <dgm:constr type="h" for="ch" forName="space" refType="h" refFor="ch" refForName="circle1"/>
              <dgm:constr type="b" for="ch" forName="space" refType="b" refFor="ch" refForName="circle1"/>
              <dgm:constr type="r" for="ch" forName="rect1" refType="l" refFor="ch" refForName="space"/>
              <dgm:constr type="l" for="ch" forName="rect1"/>
              <dgm:constr type="h" for="ch" forName="rect1" refType="h" refFor="ch" refForName="circle1"/>
              <dgm:constr type="b" for="ch" forName="rect1" refType="b" refFor="ch" refForName="circle1"/>
              <dgm:constr type="l" for="ch" forName="vertSpace2"/>
              <dgm:constr type="w" for="ch" forName="vertSpace2" refType="w"/>
              <dgm:constr type="h" for="ch" forName="vertSpace2" refType="h" refFor="ch" refForName="circle1" fact="0.05"/>
              <dgm:constr type="b" for="ch" forName="vertSpace2" refType="b" refFor="ch" refForName="circle1"/>
              <dgm:constr type="ctrX" for="ch" forName="circle2" refType="r" refFor="ch" refForName="space"/>
              <dgm:constr type="h" for="ch" forName="circle2" refType="h" refFor="ch" refForName="circle1" fact="0.85714"/>
              <dgm:constr type="hOff" for="ch" forName="circle2" refType="h" refFor="ch" refForName="vertSpace2" fact="-0.14286"/>
              <dgm:constr type="w" for="ch" forName="circle2" refType="h" refFor="ch" refForName="circle2" op="equ"/>
              <dgm:constr type="wOff" for="ch" forName="circle2" refType="hOff" refFor="ch" refForName="circle2" op="equ"/>
              <dgm:constr type="b" for="ch" forName="circle2" refType="t" refFor="ch" refForName="vertSpace2"/>
              <dgm:constr type="r" for="ch" forName="rect2" refType="l" refFor="ch" refForName="space"/>
              <dgm:constr type="l" for="ch" forName="rect2"/>
              <dgm:constr type="h" for="ch" forName="rect2" refType="h" refFor="ch" refForName="circle2"/>
              <dgm:constr type="hOff" for="ch" forName="rect2" refType="hOff" refFor="ch" refForName="circle2"/>
              <dgm:constr type="b" for="ch" forName="rect2" refType="b" refFor="ch" refForName="circle2"/>
              <dgm:constr type="l" for="ch" forName="vertSpace3"/>
              <dgm:constr type="w" for="ch" forName="vertSpace3" refType="w"/>
              <dgm:constr type="h" for="ch" forName="vertSpace3" refType="h" refFor="ch" refForName="vertSpace2"/>
              <dgm:constr type="b" for="ch" forName="vertSpace3" refType="t" refFor="ch" refForName="vertSpace2"/>
              <dgm:constr type="ctrX" for="ch" forName="circle3" refType="r" refFor="ch" refForName="space"/>
              <dgm:constr type="h" for="ch" forName="circle3" refType="h" refFor="ch" refForName="circle1" fact="0.71429"/>
              <dgm:constr type="hOff" for="ch" forName="circle3" refType="h" refFor="ch" refForName="vertSpace2" fact="-0.28571"/>
              <dgm:constr type="w" for="ch" forName="circle3" refType="h" refFor="ch" refForName="circle3" op="equ"/>
              <dgm:constr type="wOff" for="ch" forName="circle3" refType="hOff" refFor="ch" refForName="circle3" op="equ"/>
              <dgm:constr type="b" for="ch" forName="circle3" refType="t" refFor="ch" refForName="vertSpace3"/>
              <dgm:constr type="r" for="ch" forName="rect3" refType="l" refFor="ch" refForName="space"/>
              <dgm:constr type="l" for="ch" forName="rect3"/>
              <dgm:constr type="h" for="ch" forName="rect3" refType="h" refFor="ch" refForName="circle3"/>
              <dgm:constr type="hOff" for="ch" forName="rect3" refType="hOff" refFor="ch" refForName="circle3"/>
              <dgm:constr type="b" for="ch" forName="rect3" refType="b" refFor="ch" refForName="circle3"/>
              <dgm:constr type="l" for="ch" forName="vertSpace4"/>
              <dgm:constr type="w" for="ch" forName="vertSpace4" refType="w"/>
              <dgm:constr type="h" for="ch" forName="vertSpace4" refType="h" refFor="ch" refForName="vertSpace3"/>
              <dgm:constr type="b" for="ch" forName="vertSpace4" refType="t" refFor="ch" refForName="vertSpace3"/>
              <dgm:constr type="ctrX" for="ch" forName="circle4" refType="r" refFor="ch" refForName="space"/>
              <dgm:constr type="h" for="ch" forName="circle4" refType="h" refFor="ch" refForName="circle1" fact="0.57143"/>
              <dgm:constr type="hOff" for="ch" forName="circle4" refType="h" refFor="ch" refForName="vertSpace2" fact="-0.42857"/>
              <dgm:constr type="w" for="ch" forName="circle4" refType="h" refFor="ch" refForName="circle4" op="equ"/>
              <dgm:constr type="wOff" for="ch" forName="circle4" refType="hOff" refFor="ch" refForName="circle4" op="equ"/>
              <dgm:constr type="b" for="ch" forName="circle4" refType="t" refFor="ch" refForName="vertSpace4"/>
              <dgm:constr type="r" for="ch" forName="rect4" refType="l" refFor="ch" refForName="space"/>
              <dgm:constr type="l" for="ch" forName="rect4"/>
              <dgm:constr type="h" for="ch" forName="rect4" refType="h" refFor="ch" refForName="circle4"/>
              <dgm:constr type="hOff" for="ch" forName="rect4" refType="hOff" refFor="ch" refForName="circle4"/>
              <dgm:constr type="b" for="ch" forName="rect4" refType="b" refFor="ch" refForName="circle4"/>
              <dgm:constr type="l" for="ch" forName="vertSpace5"/>
              <dgm:constr type="w" for="ch" forName="vertSpace5" refType="w"/>
              <dgm:constr type="h" for="ch" forName="vertSpace5" refType="h" refFor="ch" refForName="vertSpace4"/>
              <dgm:constr type="b" for="ch" forName="vertSpace5" refType="t" refFor="ch" refForName="vertSpace4"/>
              <dgm:constr type="ctrX" for="ch" forName="circle5" refType="r" refFor="ch" refForName="space"/>
              <dgm:constr type="h" for="ch" forName="circle5" refType="h" refFor="ch" refForName="circle1" fact="0.42857"/>
              <dgm:constr type="hOff" for="ch" forName="circle5" refType="h" refFor="ch" refForName="vertSpace2" fact="-0.57143"/>
              <dgm:constr type="w" for="ch" forName="circle5" refType="h" refFor="ch" refForName="circle5" op="equ"/>
              <dgm:constr type="wOff" for="ch" forName="circle5" refType="hOff" refFor="ch" refForName="circle5" op="equ"/>
              <dgm:constr type="b" for="ch" forName="circle5" refType="t" refFor="ch" refForName="vertSpace5"/>
              <dgm:constr type="r" for="ch" forName="rect5" refType="l" refFor="ch" refForName="space"/>
              <dgm:constr type="l" for="ch" forName="rect5"/>
              <dgm:constr type="h" for="ch" forName="rect5" refType="h" refFor="ch" refForName="circle5"/>
              <dgm:constr type="hOff" for="ch" forName="rect5" refType="hOff" refFor="ch" refForName="circle5"/>
              <dgm:constr type="b" for="ch" forName="rect5" refType="b" refFor="ch" refForName="circle5"/>
              <dgm:constr type="l" for="ch" forName="vertSpace6"/>
              <dgm:constr type="w" for="ch" forName="vertSpace6" refType="w"/>
              <dgm:constr type="h" for="ch" forName="vertSpace6" refType="h" refFor="ch" refForName="vertSpace5"/>
              <dgm:constr type="b" for="ch" forName="vertSpace6" refType="t" refFor="ch" refForName="vertSpace5"/>
              <dgm:constr type="ctrX" for="ch" forName="circle6" refType="r" refFor="ch" refForName="space"/>
              <dgm:constr type="h" for="ch" forName="circle6" refType="h" refFor="ch" refForName="circle1" fact="0.28571"/>
              <dgm:constr type="hOff" for="ch" forName="circle6" refType="h" refFor="ch" refForName="vertSpace2" fact="-0.71429"/>
              <dgm:constr type="w" for="ch" forName="circle6" refType="h" refFor="ch" refForName="circle6" op="equ"/>
              <dgm:constr type="wOff" for="ch" forName="circle6" refType="hOff" refFor="ch" refForName="circle6" op="equ"/>
              <dgm:constr type="b" for="ch" forName="circle6" refType="t" refFor="ch" refForName="vertSpace6"/>
              <dgm:constr type="r" for="ch" forName="rect6" refType="l" refFor="ch" refForName="space"/>
              <dgm:constr type="l" for="ch" forName="rect6"/>
              <dgm:constr type="h" for="ch" forName="rect6" refType="h" refFor="ch" refForName="circle6"/>
              <dgm:constr type="hOff" for="ch" forName="rect6" refType="hOff" refFor="ch" refForName="circle6"/>
              <dgm:constr type="b" for="ch" forName="rect6" refType="b" refFor="ch" refForName="circle6"/>
              <dgm:constr type="l" for="ch" forName="vertSpace7"/>
              <dgm:constr type="w" for="ch" forName="vertSpace7" refType="w"/>
              <dgm:constr type="h" for="ch" forName="vertSpace7" refType="h" refFor="ch" refForName="vertSpace6"/>
              <dgm:constr type="b" for="ch" forName="vertSpace7" refType="t" refFor="ch" refForName="vertSpace6"/>
              <dgm:constr type="ctrX" for="ch" forName="circle7" refType="r" refFor="ch" refForName="space"/>
              <dgm:constr type="h" for="ch" forName="circle7" refType="h" refFor="ch" refForName="circle1" fact="0.14286"/>
              <dgm:constr type="hOff" for="ch" forName="circle7" refType="h" refFor="ch" refForName="vertSpace2" fact="-0.85714"/>
              <dgm:constr type="w" for="ch" forName="circle7" refType="h" refFor="ch" refForName="circle7" op="equ"/>
              <dgm:constr type="wOff" for="ch" forName="circle7" refType="hOff" refFor="ch" refForName="circle7" op="equ"/>
              <dgm:constr type="b" for="ch" forName="circle7" refType="t" refFor="ch" refForName="vertSpace7"/>
              <dgm:constr type="r" for="ch" forName="rect7" refType="l" refFor="ch" refForName="space"/>
              <dgm:constr type="l" for="ch" forName="rect7"/>
              <dgm:constr type="h" for="ch" forName="rect7" refType="h" refFor="ch" refForName="circle7"/>
              <dgm:constr type="hOff" for="ch" forName="rect7" refType="hOff" refFor="ch" refForName="circle7"/>
              <dgm:constr type="b" for="ch" forName="rect7" refType="b" refFor="ch" refForName="circle7"/>
              <dgm:constr type="r" for="ch" forName="rect7ParTx" refType="l" refFor="ch" refForName="space"/>
              <dgm:constr type="w" for="ch" forName="rect7ParTx" refType="w" refFor="ch" refForName="rect7" fact="0.5"/>
              <dgm:constr type="t" for="ch" forName="rect7ParTx" refType="t" refFor="ch" refForName="rect7"/>
              <dgm:constr type="b" for="ch" forName="rect7ParTx" refType="b" refFor="ch" refForName="rect7"/>
              <dgm:constr type="r" for="ch" forName="rect7ChTx" refType="l" refFor="ch" refForName="rect7ParTx"/>
              <dgm:constr type="w" for="ch" forName="rect7ChTx" refType="w" refFor="ch" refForName="rect7ParTx"/>
              <dgm:constr type="t" for="ch" forName="rect7ChTx" refType="t" refFor="ch" refForName="rect7ParTx"/>
              <dgm:constr type="b" for="ch" forName="rect7ChTx" refType="b" refFor="ch" refForName="rect7ParTx"/>
              <dgm:constr type="r" for="ch" forName="rect7ParTxNoCh" refType="l" refFor="ch" refForName="space"/>
              <dgm:constr type="w" for="ch" forName="rect7ParTxNoCh" refType="w" refFor="ch" refForName="rect7"/>
              <dgm:constr type="t" for="ch" forName="rect7ParTxNoCh" refType="t" refFor="ch" refForName="rect7"/>
              <dgm:constr type="b" for="ch" forName="rect7ParTxNoCh" refType="b" refFor="ch" refForName="rect7"/>
              <dgm:constr type="r" for="ch" forName="rect1ParTx" refType="l" refFor="ch" refForName="space"/>
              <dgm:constr type="w" for="ch" forName="rect1ParTx" refType="w" refFor="ch" refForName="rect1" fact="0.5"/>
              <dgm:constr type="t" for="ch" forName="rect1ParTx" refType="t" refFor="ch" refForName="rect1"/>
              <dgm:constr type="b" for="ch" forName="rect1ParTx" refType="t" refFor="ch" refForName="rect2"/>
              <dgm:constr type="r" for="ch" forName="rect1ChTx" refType="l" refFor="ch" refForName="rect1ParTx"/>
              <dgm:constr type="w" for="ch" forName="rect1ChTx" refType="w" refFor="ch" refForName="rect1ParTx"/>
              <dgm:constr type="t" for="ch" forName="rect1ChTx" refType="t" refFor="ch" refForName="rect1ParTx"/>
              <dgm:constr type="b" for="ch" forName="rect1ChTx" refType="b" refFor="ch" refForName="rect1ParTx"/>
              <dgm:constr type="r" for="ch" forName="rect1ParTxNoCh" refType="l" refFor="ch" refForName="space"/>
              <dgm:constr type="w" for="ch" forName="rect1ParTxNoCh" refType="w" refFor="ch" refForName="rect1"/>
              <dgm:constr type="t" for="ch" forName="rect1ParTxNoCh" refType="t" refFor="ch" refForName="rect1"/>
              <dgm:constr type="b" for="ch" forName="rect1ParTxNoCh" refType="t" refFor="ch" refForName="rect2"/>
              <dgm:constr type="r" for="ch" forName="rect2ParTx" refType="l" refFor="ch" refForName="space"/>
              <dgm:constr type="w" for="ch" forName="rect2ParTx" refType="w" refFor="ch" refForName="rect2" fact="0.5"/>
              <dgm:constr type="t" for="ch" forName="rect2ParTx" refType="t" refFor="ch" refForName="rect2"/>
              <dgm:constr type="b" for="ch" forName="rect2ParTx" refType="t" refFor="ch" refForName="rect3"/>
              <dgm:constr type="r" for="ch" forName="rect2ChTx" refType="l" refFor="ch" refForName="rect2ParTx"/>
              <dgm:constr type="w" for="ch" forName="rect2ChTx" refType="w" refFor="ch" refForName="rect2ParTx"/>
              <dgm:constr type="t" for="ch" forName="rect2ChTx" refType="t" refFor="ch" refForName="rect2ParTx"/>
              <dgm:constr type="b" for="ch" forName="rect2ChTx" refType="b" refFor="ch" refForName="rect2ParTx"/>
              <dgm:constr type="r" for="ch" forName="rect2ParTxNoCh" refType="l" refFor="ch" refForName="space"/>
              <dgm:constr type="w" for="ch" forName="rect2ParTxNoCh" refType="w" refFor="ch" refForName="rect2"/>
              <dgm:constr type="t" for="ch" forName="rect2ParTxNoCh" refType="t" refFor="ch" refForName="rect2"/>
              <dgm:constr type="b" for="ch" forName="rect2ParTxNoCh" refType="t" refFor="ch" refForName="rect3"/>
              <dgm:constr type="r" for="ch" forName="rect3ParTx" refType="l" refFor="ch" refForName="space"/>
              <dgm:constr type="w" for="ch" forName="rect3ParTx" refType="w" refFor="ch" refForName="rect3" fact="0.5"/>
              <dgm:constr type="t" for="ch" forName="rect3ParTx" refType="t" refFor="ch" refForName="rect3"/>
              <dgm:constr type="b" for="ch" forName="rect3ParTx" refType="t" refFor="ch" refForName="rect4"/>
              <dgm:constr type="r" for="ch" forName="rect3ChTx" refType="l" refFor="ch" refForName="rect3ParTx"/>
              <dgm:constr type="w" for="ch" forName="rect3ChTx" refType="w" refFor="ch" refForName="rect3ParTx"/>
              <dgm:constr type="t" for="ch" forName="rect3ChTx" refType="t" refFor="ch" refForName="rect3ParTx"/>
              <dgm:constr type="b" for="ch" forName="rect3ChTx" refType="b" refFor="ch" refForName="rect3ParTx"/>
              <dgm:constr type="r" for="ch" forName="rect3ParTxNoCh" refType="l" refFor="ch" refForName="space"/>
              <dgm:constr type="w" for="ch" forName="rect3ParTxNoCh" refType="w" refFor="ch" refForName="rect3"/>
              <dgm:constr type="t" for="ch" forName="rect3ParTxNoCh" refType="t" refFor="ch" refForName="rect3"/>
              <dgm:constr type="b" for="ch" forName="rect3ParTxNoCh" refType="t" refFor="ch" refForName="rect4"/>
              <dgm:constr type="r" for="ch" forName="rect4ParTx" refType="l" refFor="ch" refForName="space"/>
              <dgm:constr type="w" for="ch" forName="rect4ParTx" refType="w" refFor="ch" refForName="rect4" fact="0.5"/>
              <dgm:constr type="t" for="ch" forName="rect4ParTx" refType="t" refFor="ch" refForName="rect4"/>
              <dgm:constr type="b" for="ch" forName="rect4ParTx" refType="t" refFor="ch" refForName="rect5"/>
              <dgm:constr type="r" for="ch" forName="rect4ChTx" refType="l" refFor="ch" refForName="rect4ParTx"/>
              <dgm:constr type="w" for="ch" forName="rect4ChTx" refType="w" refFor="ch" refForName="rect4ParTx"/>
              <dgm:constr type="t" for="ch" forName="rect4ChTx" refType="t" refFor="ch" refForName="rect4ParTx"/>
              <dgm:constr type="b" for="ch" forName="rect4ChTx" refType="b" refFor="ch" refForName="rect4ParTx"/>
              <dgm:constr type="r" for="ch" forName="rect4ParTxNoCh" refType="l" refFor="ch" refForName="space"/>
              <dgm:constr type="w" for="ch" forName="rect4ParTxNoCh" refType="w" refFor="ch" refForName="rect4"/>
              <dgm:constr type="t" for="ch" forName="rect4ParTxNoCh" refType="t" refFor="ch" refForName="rect4"/>
              <dgm:constr type="b" for="ch" forName="rect4ParTxNoCh" refType="t" refFor="ch" refForName="rect5"/>
              <dgm:constr type="r" for="ch" forName="rect5ParTx" refType="l" refFor="ch" refForName="space"/>
              <dgm:constr type="w" for="ch" forName="rect5ParTx" refType="w" refFor="ch" refForName="rect5" fact="0.5"/>
              <dgm:constr type="t" for="ch" forName="rect5ParTx" refType="t" refFor="ch" refForName="rect5"/>
              <dgm:constr type="b" for="ch" forName="rect5ParTx" refType="t" refFor="ch" refForName="rect6"/>
              <dgm:constr type="r" for="ch" forName="rect5ChTx" refType="l" refFor="ch" refForName="rect5ParTx"/>
              <dgm:constr type="w" for="ch" forName="rect5ChTx" refType="w" refFor="ch" refForName="rect5ParTx"/>
              <dgm:constr type="t" for="ch" forName="rect5ChTx" refType="t" refFor="ch" refForName="rect5ParTx"/>
              <dgm:constr type="b" for="ch" forName="rect5ChTx" refType="b" refFor="ch" refForName="rect5ParTx"/>
              <dgm:constr type="r" for="ch" forName="rect5ParTxNoCh" refType="l" refFor="ch" refForName="space"/>
              <dgm:constr type="w" for="ch" forName="rect5ParTxNoCh" refType="w" refFor="ch" refForName="rect5"/>
              <dgm:constr type="t" for="ch" forName="rect5ParTxNoCh" refType="t" refFor="ch" refForName="rect5"/>
              <dgm:constr type="b" for="ch" forName="rect5ParTxNoCh" refType="t" refFor="ch" refForName="rect6"/>
              <dgm:constr type="r" for="ch" forName="rect6ParTx" refType="l" refFor="ch" refForName="space"/>
              <dgm:constr type="w" for="ch" forName="rect6ParTx" refType="w" refFor="ch" refForName="rect6" fact="0.5"/>
              <dgm:constr type="t" for="ch" forName="rect6ParTx" refType="t" refFor="ch" refForName="rect6"/>
              <dgm:constr type="b" for="ch" forName="rect6ParTx" refType="t" refFor="ch" refForName="rect7"/>
              <dgm:constr type="r" for="ch" forName="rect6ChTx" refType="l" refFor="ch" refForName="rect6ParTx"/>
              <dgm:constr type="w" for="ch" forName="rect6ChTx" refType="w" refFor="ch" refForName="rect6ParTx"/>
              <dgm:constr type="t" for="ch" forName="rect6ChTx" refType="t" refFor="ch" refForName="rect6ParTx"/>
              <dgm:constr type="b" for="ch" forName="rect6ChTx" refType="b" refFor="ch" refForName="rect6ParTx"/>
              <dgm:constr type="r" for="ch" forName="rect6ParTxNoCh" refType="l" refFor="ch" refForName="space"/>
              <dgm:constr type="w" for="ch" forName="rect6ParTxNoCh" refType="w" refFor="ch" refForName="rect6"/>
              <dgm:constr type="t" for="ch" forName="rect6ParTxNoCh" refType="t" refFor="ch" refForName="rect6"/>
              <dgm:constr type="b" for="ch" forName="rect6ParTxNoCh" refType="t" refFor="ch" refForName="rect7"/>
              <dgm:constr type="primFontSz" for="ch" op="equ" val="65"/>
              <dgm:constr type="secFontSz" for="ch" op="equ" val="65"/>
            </dgm:constrLst>
          </dgm:if>
          <dgm:else name="Name21">
            <dgm:constrLst/>
          </dgm:else>
        </dgm:choose>
      </dgm:else>
    </dgm:choose>
    <dgm:ruleLst/>
    <dgm:forEach name="Name22" axis="ch" ptType="node" cnt="1">
      <dgm:layoutNode name="circle1" styleLbl="node1">
        <dgm:alg type="sp"/>
        <dgm:choose name="Name23">
          <dgm:if name="Name2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space">
        <dgm:alg type="sp"/>
        <dgm:shape xmlns:r="http://schemas.openxmlformats.org/officeDocument/2006/relationships" r:blip="">
          <dgm:adjLst/>
        </dgm:shape>
        <dgm:presOf/>
        <dgm:constrLst/>
        <dgm:ruleLst/>
      </dgm:layoutNode>
      <dgm:layoutNode name="rect1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26" axis="ch" ptType="node" st="2" cnt="1">
      <dgm:layoutNode name="vertSpace2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2" styleLbl="node1">
        <dgm:alg type="sp"/>
        <dgm:choose name="Name27">
          <dgm:if name="Name2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2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2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0" axis="ch" ptType="node" st="3" cnt="1">
      <dgm:layoutNode name="vertSpace3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3" styleLbl="node1">
        <dgm:alg type="sp"/>
        <dgm:choose name="Name31">
          <dgm:if name="Name32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3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3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4" axis="ch" ptType="node" st="4" cnt="1">
      <dgm:layoutNode name="vertSpace4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4" styleLbl="node1">
        <dgm:alg type="sp"/>
        <dgm:choose name="Name35">
          <dgm:if name="Name36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37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4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38" axis="ch" ptType="node" st="5" cnt="1">
      <dgm:layoutNode name="vertSpace5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5" styleLbl="node1">
        <dgm:alg type="sp"/>
        <dgm:choose name="Name39">
          <dgm:if name="Name40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1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5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2" axis="ch" ptType="node" st="6" cnt="1">
      <dgm:layoutNode name="vertSpace6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6" styleLbl="node1">
        <dgm:alg type="sp"/>
        <dgm:choose name="Name43">
          <dgm:if name="Name44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5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6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46" axis="ch" ptType="node" st="7" cnt="1">
      <dgm:layoutNode name="vertSpace7">
        <dgm:alg type="sp"/>
        <dgm:shape xmlns:r="http://schemas.openxmlformats.org/officeDocument/2006/relationships" type="rect" r:blip="" hideGeom="1">
          <dgm:adjLst/>
        </dgm:shape>
        <dgm:presOf/>
        <dgm:constrLst/>
        <dgm:ruleLst/>
      </dgm:layoutNode>
      <dgm:layoutNode name="circle7" styleLbl="node1">
        <dgm:alg type="sp"/>
        <dgm:choose name="Name47">
          <dgm:if name="Name48" func="var" arg="dir" op="equ" val="norm">
            <dgm:shape xmlns:r="http://schemas.openxmlformats.org/officeDocument/2006/relationships" type="pie" r:blip="">
              <dgm:adjLst>
                <dgm:adj idx="1" val="90"/>
                <dgm:adj idx="2" val="270"/>
              </dgm:adjLst>
            </dgm:shape>
          </dgm:if>
          <dgm:else name="Name49">
            <dgm:shape xmlns:r="http://schemas.openxmlformats.org/officeDocument/2006/relationships" type="pie" r:blip="">
              <dgm:adjLst>
                <dgm:adj idx="1" val="270"/>
                <dgm:adj idx="2" val="90"/>
              </dgm:adjLst>
            </dgm:shape>
          </dgm:else>
        </dgm:choose>
        <dgm:presOf/>
        <dgm:constrLst/>
        <dgm:ruleLst/>
      </dgm:layoutNode>
      <dgm:layoutNode name="rect7" styleLbl="alignAcc1">
        <dgm:alg type="sp"/>
        <dgm:shape xmlns:r="http://schemas.openxmlformats.org/officeDocument/2006/relationships" type="rect" r:blip="">
          <dgm:adjLst/>
        </dgm:shape>
        <dgm:presOf axis="self"/>
        <dgm:constrLst/>
        <dgm:ruleLst/>
      </dgm:layoutNode>
    </dgm:forEach>
    <dgm:forEach name="Name50" axis="ch" ptType="node" cnt="1">
      <dgm:choose name="Name51">
        <dgm:if name="Name52" axis="root des" ptType="all node" func="maxDepth" op="gte" val="2">
          <dgm:layoutNode name="rect1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1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3">
          <dgm:layoutNode name="rect1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4" axis="ch" ptType="node" st="2" cnt="1">
      <dgm:choose name="Name55">
        <dgm:if name="Name56" axis="root des" ptType="all node" func="maxDepth" op="gte" val="2">
          <dgm:layoutNode name="rect2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2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57">
          <dgm:layoutNode name="rect2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58" axis="ch" ptType="node" st="3" cnt="1">
      <dgm:choose name="Name59">
        <dgm:if name="Name60" axis="root des" ptType="all node" func="maxDepth" op="gte" val="2">
          <dgm:layoutNode name="rect3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3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1">
          <dgm:layoutNode name="rect3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2" axis="ch" ptType="node" st="4" cnt="1">
      <dgm:choose name="Name63">
        <dgm:if name="Name64" axis="root des" ptType="all node" func="maxDepth" op="gte" val="2">
          <dgm:layoutNode name="rect4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4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5">
          <dgm:layoutNode name="rect4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66" axis="ch" ptType="node" st="5" cnt="1">
      <dgm:choose name="Name67">
        <dgm:if name="Name68" axis="root des" ptType="all node" func="maxDepth" op="gte" val="2">
          <dgm:layoutNode name="rect5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5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69">
          <dgm:layoutNode name="rect5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0" axis="ch" ptType="node" st="6" cnt="1">
      <dgm:choose name="Name71">
        <dgm:if name="Name72" axis="root des" ptType="all node" func="maxDepth" op="gte" val="2">
          <dgm:layoutNode name="rect6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6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3">
          <dgm:layoutNode name="rect6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  <dgm:forEach name="Name74" axis="ch" ptType="node" st="7" cnt="1">
      <dgm:choose name="Name75">
        <dgm:if name="Name76" axis="root des" ptType="all node" func="maxDepth" op="gte" val="2">
          <dgm:layoutNode name="rect7ParTx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  <dgm:layoutNode name="rect7ChTx" styleLbl="alignAcc1">
            <dgm:varLst>
              <dgm:bulletEnabled val="1"/>
            </dgm:varLst>
            <dgm:alg type="tx">
              <dgm:param type="stBulletLvl" val="1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presOf axis="des" ptType="node"/>
            <dgm:constrLst>
              <dgm:constr type="lMarg" refType="secFontSz" fact="0.3"/>
              <dgm:constr type="rMarg" refType="secFontSz" fact="0.3"/>
              <dgm:constr type="tMarg" refType="secFontSz" fact="0.3"/>
              <dgm:constr type="bMarg" refType="secFontSz" fact="0.3"/>
            </dgm:constrLst>
            <dgm:ruleLst>
              <dgm:rule type="secFontSz" val="5" fact="NaN" max="NaN"/>
            </dgm:ruleLst>
          </dgm:layoutNode>
        </dgm:if>
        <dgm:else name="Name77">
          <dgm:layoutNode name="rect7ParTxNoCh" styleLbl="alignAcc1">
            <dgm:varLst>
              <dgm:chMax val="1"/>
              <dgm:bulletEnabled val="1"/>
            </dgm:varLst>
            <dgm:alg type="tx"/>
            <dgm:shape xmlns:r="http://schemas.openxmlformats.org/officeDocument/2006/relationships" type="rect" r:blip="" hideGeom="1">
              <dgm:adjLst/>
            </dgm:shape>
            <dgm:presOf axis="self"/>
            <dgm:constrLst>
              <dgm:constr type="lMarg" refType="primFontSz" fact="0.3"/>
              <dgm:constr type="rMarg" refType="primFontSz" fact="0.3"/>
              <dgm:constr type="tMarg" refType="primFontSz" fact="0.3"/>
              <dgm:constr type="bMarg" refType="primFontSz" fact="0.3"/>
            </dgm:constrLst>
            <dgm:ruleLst>
              <dgm:rule type="primFontSz" val="5" fact="NaN" max="NaN"/>
            </dgm:ruleLst>
          </dgm:layoutNode>
        </dgm:else>
      </dgm:choose>
    </dgm:forEach>
  </dgm:layoutNode>
</dgm:layoutDef>
</file>

<file path=ppt/diagrams/layout2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28.xml><?xml version="1.0" encoding="utf-8"?>
<dgm:layoutDef xmlns:dgm="http://schemas.openxmlformats.org/drawingml/2006/diagram" xmlns:a="http://schemas.openxmlformats.org/drawingml/2006/main" uniqueId="urn:microsoft.com/office/officeart/2005/8/layout/hList6">
  <dgm:title val=""/>
  <dgm:desc val=""/>
  <dgm:catLst>
    <dgm:cat type="list" pri="18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h" for="ch" ptType="node" refType="h"/>
      <dgm:constr type="w" for="ch" ptType="node" refType="w"/>
      <dgm:constr type="primFontSz" for="ch" ptType="node" op="equ"/>
      <dgm:constr type="w" for="ch" forName="sibTrans" refType="w" fact="0.075"/>
    </dgm:constrLst>
    <dgm:ruleLst/>
    <dgm:forEach name="nodesForEach" axis="ch" ptType="node">
      <dgm:layoutNode name="node">
        <dgm:varLst>
          <dgm:bulletEnabled val="1"/>
        </dgm:varLst>
        <dgm:alg type="tx"/>
        <dgm:choose name="Name4">
          <dgm:if name="Name5" func="var" arg="dir" op="equ" val="norm">
            <dgm:shape xmlns:r="http://schemas.openxmlformats.org/officeDocument/2006/relationships" rot="-90" type="flowChartManualOperation" r:blip="">
              <dgm:adjLst/>
            </dgm:shape>
          </dgm:if>
          <dgm:else name="Name6">
            <dgm:shape xmlns:r="http://schemas.openxmlformats.org/officeDocument/2006/relationships" rot="90" type="flowChartManualOperation" r:blip="">
              <dgm:adjLst/>
            </dgm:shape>
          </dgm:else>
        </dgm:choose>
        <dgm:presOf axis="desOrSelf" ptType="node"/>
        <dgm:constrLst>
          <dgm:constr type="primFontSz" val="65"/>
          <dgm:constr type="tMarg"/>
          <dgm:constr type="bMarg"/>
          <dgm:constr type="lMarg" refType="primFontSz" fact="0.5"/>
          <dgm:constr type="rMarg" refType="lMarg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2.xml><?xml version="1.0" encoding="utf-8"?>
<dgm:layoutDef xmlns:dgm="http://schemas.openxmlformats.org/drawingml/2006/diagram" xmlns:a="http://schemas.openxmlformats.org/drawingml/2006/main" uniqueId="urn:microsoft.com/office/officeart/2005/8/layout/vList4#4">
  <dgm:title val=""/>
  <dgm:desc val=""/>
  <dgm:catLst>
    <dgm:cat type="list" pri="13000"/>
    <dgm:cat type="picture" pri="26000"/>
    <dgm:cat type="pictureconvert" pri="26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3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6.xml><?xml version="1.0" encoding="utf-8"?>
<dgm:layoutDef xmlns:dgm="http://schemas.openxmlformats.org/drawingml/2006/diagram" xmlns:a="http://schemas.openxmlformats.org/drawingml/2006/main" uniqueId="urn:microsoft.com/office/officeart/2005/8/layout/cycle4#4">
  <dgm:title val=""/>
  <dgm:desc val=""/>
  <dgm:catLst>
    <dgm:cat type="relationship" pri="26000"/>
    <dgm:cat type="cycle" pri="13000"/>
    <dgm:cat type="matrix" pri="4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cycleMatrixDiagram">
    <dgm:varLst>
      <dgm:chMax val="1"/>
      <dgm:dir/>
      <dgm:animLvl val="lvl"/>
      <dgm:resizeHandles val="exact"/>
    </dgm:varLst>
    <dgm:alg type="composite">
      <dgm:param type="ar" val="1.3"/>
    </dgm:alg>
    <dgm:shape xmlns:r="http://schemas.openxmlformats.org/officeDocument/2006/relationships" r:blip="">
      <dgm:adjLst/>
    </dgm:shape>
    <dgm:presOf/>
    <dgm:constrLst>
      <dgm:constr type="w" for="ch" forName="children" refType="w"/>
      <dgm:constr type="h" for="ch" forName="children" refType="w" refFor="ch" refForName="children" fact="0.77"/>
      <dgm:constr type="ctrX" for="ch" forName="children" refType="w" fact="0.5"/>
      <dgm:constr type="ctrY" for="ch" forName="children" refType="h" fact="0.5"/>
      <dgm:constr type="w" for="ch" forName="circle" refType="w"/>
      <dgm:constr type="h" for="ch" forName="circle" refType="h"/>
      <dgm:constr type="ctrX" for="ch" forName="circle" refType="w" fact="0.5"/>
      <dgm:constr type="ctrY" for="ch" forName="circle" refType="h" fact="0.5"/>
      <dgm:constr type="w" for="ch" forName="center1" refType="w" fact="0.115"/>
      <dgm:constr type="h" for="ch" forName="center1" refType="w" fact="0.1"/>
      <dgm:constr type="ctrX" for="ch" forName="center1" refType="w" fact="0.5"/>
      <dgm:constr type="ctrY" for="ch" forName="center1" refType="h" fact="0.475"/>
      <dgm:constr type="w" for="ch" forName="center2" refType="w" fact="0.115"/>
      <dgm:constr type="h" for="ch" forName="center2" refType="w" fact="0.1"/>
      <dgm:constr type="ctrX" for="ch" forName="center2" refType="w" fact="0.5"/>
      <dgm:constr type="ctrY" for="ch" forName="center2" refType="h" fact="0.525"/>
    </dgm:constrLst>
    <dgm:ruleLst/>
    <dgm:choose name="Name0">
      <dgm:if name="Name1" axis="ch" ptType="node" func="cnt" op="gte" val="1">
        <dgm:layoutNode name="children">
          <dgm:alg type="composite">
            <dgm:param type="ar" val="1.3"/>
          </dgm:alg>
          <dgm:shape xmlns:r="http://schemas.openxmlformats.org/officeDocument/2006/relationships" r:blip="">
            <dgm:adjLst/>
          </dgm:shape>
          <dgm:presOf/>
          <dgm:choose name="Name2">
            <dgm:if name="Name3" func="var" arg="dir" op="equ" val="norm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l" for="ch" forName="child1group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r" for="ch" forName="child2group" refType="w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r" for="ch" forName="child3group" refType="w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l" for="ch" forName="child4group"/>
              </dgm:constrLst>
            </dgm:if>
            <dgm:else name="Name4">
              <dgm:constrLst>
                <dgm:constr type="primFontSz" for="des" ptType="node" op="equ" val="65"/>
                <dgm:constr type="w" for="ch" forName="child1group" refType="w" fact="0.38"/>
                <dgm:constr type="h" for="ch" forName="child1group" refType="h" fact="0.32"/>
                <dgm:constr type="t" for="ch" forName="child1group"/>
                <dgm:constr type="r" for="ch" forName="child1group" refType="w"/>
                <dgm:constr type="w" for="ch" forName="child2group" refType="w" fact="0.38"/>
                <dgm:constr type="h" for="ch" forName="child2group" refType="h" fact="0.32"/>
                <dgm:constr type="t" for="ch" forName="child2group"/>
                <dgm:constr type="l" for="ch" forName="child2group"/>
                <dgm:constr type="w" for="ch" forName="child3group" refType="w" fact="0.38"/>
                <dgm:constr type="h" for="ch" forName="child3group" refType="h" fact="0.32"/>
                <dgm:constr type="b" for="ch" forName="child3group" refType="h"/>
                <dgm:constr type="l" for="ch" forName="child3group"/>
                <dgm:constr type="w" for="ch" forName="child4group" refType="w" fact="0.38"/>
                <dgm:constr type="h" for="ch" forName="child4group" refType="h" fact="0.32"/>
                <dgm:constr type="b" for="ch" forName="child4group" refType="h"/>
                <dgm:constr type="r" for="ch" forName="child4group" refType="w"/>
              </dgm:constrLst>
            </dgm:else>
          </dgm:choose>
          <dgm:ruleLst/>
          <dgm:choose name="Name5">
            <dgm:if name="Name6" axis="ch ch" ptType="node node" st="1 1" cnt="1 0" func="cnt" op="gte" val="1">
              <dgm:layoutNode name="child1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7">
                  <dgm:if name="Name8" func="var" arg="dir" op="equ" val="norm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l" for="ch" forName="child1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l" for="ch" forName="child1Text"/>
                    </dgm:constrLst>
                  </dgm:if>
                  <dgm:else name="Name9">
                    <dgm:constrLst>
                      <dgm:constr type="w" for="ch" forName="child1" refType="w"/>
                      <dgm:constr type="h" for="ch" forName="child1" refType="h"/>
                      <dgm:constr type="t" for="ch" forName="child1"/>
                      <dgm:constr type="r" for="ch" forName="child1" refType="w"/>
                      <dgm:constr type="w" for="ch" forName="child1Text" refType="w" fact="0.7"/>
                      <dgm:constr type="h" for="ch" forName="child1Text" refType="h" fact="0.75"/>
                      <dgm:constr type="t" for="ch" forName="child1Text"/>
                      <dgm:constr type="r" for="ch" forName="child1Text" refType="w"/>
                    </dgm:constrLst>
                  </dgm:else>
                </dgm:choose>
                <dgm:ruleLst/>
                <dgm:layoutNode name="child1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1 1" cnt="1 0"/>
                  <dgm:constrLst/>
                  <dgm:ruleLst/>
                </dgm:layoutNode>
                <dgm:layoutNode name="child1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1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0"/>
          </dgm:choose>
          <dgm:choose name="Name11">
            <dgm:if name="Name12" axis="ch ch" ptType="node node" st="2 1" cnt="1 0" func="cnt" op="gte" val="1">
              <dgm:layoutNode name="child2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choose name="Name13">
                  <dgm:if name="Name14" func="var" arg="dir" op="equ" val="norm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r" for="ch" forName="child2" refType="w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r" for="ch" forName="child2Text" refType="w"/>
                    </dgm:constrLst>
                  </dgm:if>
                  <dgm:else name="Name15">
                    <dgm:constrLst>
                      <dgm:constr type="w" for="ch" forName="child2" refType="w"/>
                      <dgm:constr type="h" for="ch" forName="child2" refType="h"/>
                      <dgm:constr type="t" for="ch" forName="child2"/>
                      <dgm:constr type="l" for="ch" forName="child2"/>
                      <dgm:constr type="w" for="ch" forName="child2Text" refType="w" fact="0.7"/>
                      <dgm:constr type="h" for="ch" forName="child2Text" refType="h" fact="0.75"/>
                      <dgm:constr type="t" for="ch" forName="child2Text"/>
                      <dgm:constr type="l" for="ch" forName="child2Text"/>
                    </dgm:constrLst>
                  </dgm:else>
                </dgm:choose>
                <dgm:ruleLst/>
                <dgm:layoutNode name="child2" styleLbl="bgAcc1">
                  <dgm:alg type="sp"/>
                  <dgm:shape xmlns:r="http://schemas.openxmlformats.org/officeDocument/2006/relationships" type="roundRect" r:blip="" zOrderOff="-2">
                    <dgm:adjLst>
                      <dgm:adj idx="1" val="0.1"/>
                    </dgm:adjLst>
                  </dgm:shape>
                  <dgm:presOf axis="ch des" ptType="node node" st="2 1" cnt="1 0"/>
                  <dgm:constrLst/>
                  <dgm:ruleLst/>
                </dgm:layoutNode>
                <dgm:layoutNode name="child2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2" hideGeom="1">
                    <dgm:adjLst>
                      <dgm:adj idx="1" val="0.1"/>
                    </dgm:adjLst>
                  </dgm:shape>
                  <dgm:presOf axis="ch des" ptType="node node" st="2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16"/>
          </dgm:choose>
          <dgm:choose name="Name17">
            <dgm:if name="Name18" axis="ch ch" ptType="node node" st="3 1" cnt="1 0" func="cnt" op="gte" val="1">
              <dgm:layoutNode name="child3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19">
                  <dgm:if name="Name20" func="var" arg="dir" op="equ" val="norm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r" for="ch" forName="child3" refType="w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r" for="ch" forName="child3Text" refType="w"/>
                    </dgm:constrLst>
                  </dgm:if>
                  <dgm:else name="Name21">
                    <dgm:constrLst>
                      <dgm:constr type="w" for="ch" forName="child3" refType="w"/>
                      <dgm:constr type="h" for="ch" forName="child3" refType="h"/>
                      <dgm:constr type="b" for="ch" forName="child3" refType="h"/>
                      <dgm:constr type="l" for="ch" forName="child3"/>
                      <dgm:constr type="w" for="ch" forName="child3Text" refType="w" fact="0.7"/>
                      <dgm:constr type="h" for="ch" forName="child3Text" refType="h" fact="0.75"/>
                      <dgm:constr type="b" for="ch" forName="child3Text" refType="h"/>
                      <dgm:constr type="l" for="ch" forName="child3Text"/>
                    </dgm:constrLst>
                  </dgm:else>
                </dgm:choose>
                <dgm:ruleLst/>
                <dgm:layoutNode name="child3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3 1" cnt="1 0"/>
                  <dgm:constrLst/>
                  <dgm:ruleLst/>
                </dgm:layoutNode>
                <dgm:layoutNode name="child3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3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2"/>
          </dgm:choose>
          <dgm:choose name="Name23">
            <dgm:if name="Name24" axis="ch ch" ptType="node node" st="4 1" cnt="1 0" func="cnt" op="gte" val="1">
              <dgm:layoutNode name="child4group">
                <dgm:alg type="composite">
                  <dgm:param type="horzAlign" val="none"/>
                  <dgm:param type="vertAlign" val="none"/>
                </dgm:alg>
                <dgm:shape xmlns:r="http://schemas.openxmlformats.org/officeDocument/2006/relationships" r:blip="">
                  <dgm:adjLst/>
                </dgm:shape>
                <dgm:presOf/>
                <dgm:choose name="Name25">
                  <dgm:if name="Name26" func="var" arg="dir" op="equ" val="norm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l" for="ch" forName="child4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l" for="ch" forName="child4Text"/>
                    </dgm:constrLst>
                  </dgm:if>
                  <dgm:else name="Name27">
                    <dgm:constrLst>
                      <dgm:constr type="w" for="ch" forName="child4" refType="w"/>
                      <dgm:constr type="h" for="ch" forName="child4" refType="h"/>
                      <dgm:constr type="b" for="ch" forName="child4" refType="h"/>
                      <dgm:constr type="r" for="ch" forName="child4" refType="w"/>
                      <dgm:constr type="w" for="ch" forName="child4Text" refType="w" fact="0.7"/>
                      <dgm:constr type="h" for="ch" forName="child4Text" refType="h" fact="0.75"/>
                      <dgm:constr type="b" for="ch" forName="child4Text" refType="h"/>
                      <dgm:constr type="r" for="ch" forName="child4Text" refType="w"/>
                    </dgm:constrLst>
                  </dgm:else>
                </dgm:choose>
                <dgm:ruleLst/>
                <dgm:layoutNode name="child4" styleLbl="bgAcc1">
                  <dgm:alg type="sp"/>
                  <dgm:shape xmlns:r="http://schemas.openxmlformats.org/officeDocument/2006/relationships" type="roundRect" r:blip="" zOrderOff="-4">
                    <dgm:adjLst>
                      <dgm:adj idx="1" val="0.1"/>
                    </dgm:adjLst>
                  </dgm:shape>
                  <dgm:presOf axis="ch des" ptType="node node" st="4 1" cnt="1 0"/>
                  <dgm:constrLst/>
                  <dgm:ruleLst/>
                </dgm:layoutNode>
                <dgm:layoutNode name="child4Text" styleLbl="bgAcc1">
                  <dgm:varLst>
                    <dgm:bulletEnabled val="1"/>
                  </dgm:varLst>
                  <dgm:alg type="tx">
                    <dgm:param type="stBulletLvl" val="1"/>
                  </dgm:alg>
                  <dgm:shape xmlns:r="http://schemas.openxmlformats.org/officeDocument/2006/relationships" type="roundRect" r:blip="" zOrderOff="-4" hideGeom="1">
                    <dgm:adjLst>
                      <dgm:adj idx="1" val="0.1"/>
                    </dgm:adjLst>
                  </dgm:shape>
                  <dgm:presOf axis="ch des" ptType="node node" st="4 1" cnt="1 0"/>
                  <dgm:constrLst>
                    <dgm:constr type="tMarg" refType="primFontSz" fact="0.3"/>
                    <dgm:constr type="bMarg" refType="primFontSz" fact="0.3"/>
                    <dgm:constr type="lMarg" refType="primFontSz" fact="0.3"/>
                    <dgm:constr type="rMarg" refType="primFontSz" fact="0.3"/>
                  </dgm:constrLst>
                  <dgm:ruleLst>
                    <dgm:rule type="primFontSz" val="5" fact="NaN" max="NaN"/>
                  </dgm:ruleLst>
                </dgm:layoutNode>
              </dgm:layoutNode>
            </dgm:if>
            <dgm:else name="Name28"/>
          </dgm:choose>
          <dgm:layoutNode name="child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ircle">
          <dgm:alg type="composite">
            <dgm:param type="ar" val="1"/>
          </dgm:alg>
          <dgm:shape xmlns:r="http://schemas.openxmlformats.org/officeDocument/2006/relationships" r:blip="">
            <dgm:adjLst/>
          </dgm:shape>
          <dgm:presOf/>
          <dgm:choose name="Name29">
            <dgm:if name="Name30" func="var" arg="dir" op="equ" val="norm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r" for="ch" forName="quadrant1" refType="w" fact="0.5"/>
                <dgm:constr type="rOff" for="ch" forName="quadrant1" refType="w" fact="-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l" for="ch" forName="quadrant2" refType="w" fact="0.5"/>
                <dgm:constr type="lOff" for="ch" forName="quadrant2" refType="w" fact="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l" for="ch" forName="quadrant3" refType="w" fact="0.5"/>
                <dgm:constr type="lOff" for="ch" forName="quadrant3" refType="w" fact="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r" for="ch" forName="quadrant4" refType="w" fact="0.5"/>
                <dgm:constr type="rOff" for="ch" forName="quadrant4" refType="w" fact="-0.01"/>
              </dgm:constrLst>
            </dgm:if>
            <dgm:else name="Name31">
              <dgm:constrLst>
                <dgm:constr type="primFontSz" for="ch" ptType="node" op="equ" val="65"/>
                <dgm:constr type="w" for="ch" forName="quadrant1" refType="w" fact="0.433"/>
                <dgm:constr type="h" for="ch" forName="quadrant1" refType="h" fact="0.433"/>
                <dgm:constr type="b" for="ch" forName="quadrant1" refType="h" fact="0.5"/>
                <dgm:constr type="bOff" for="ch" forName="quadrant1" refType="h" fact="-0.01"/>
                <dgm:constr type="l" for="ch" forName="quadrant1" refType="w" fact="0.5"/>
                <dgm:constr type="lOff" for="ch" forName="quadrant1" refType="w" fact="0.01"/>
                <dgm:constr type="w" for="ch" forName="quadrant2" refType="w" fact="0.433"/>
                <dgm:constr type="h" for="ch" forName="quadrant2" refType="h" fact="0.433"/>
                <dgm:constr type="b" for="ch" forName="quadrant2" refType="h" fact="0.5"/>
                <dgm:constr type="bOff" for="ch" forName="quadrant2" refType="h" fact="-0.01"/>
                <dgm:constr type="r" for="ch" forName="quadrant2" refType="w" fact="0.5"/>
                <dgm:constr type="rOff" for="ch" forName="quadrant2" refType="w" fact="-0.01"/>
                <dgm:constr type="w" for="ch" forName="quadrant3" refType="w" fact="0.433"/>
                <dgm:constr type="h" for="ch" forName="quadrant3" refType="h" fact="0.433"/>
                <dgm:constr type="t" for="ch" forName="quadrant3" refType="h" fact="0.5"/>
                <dgm:constr type="tOff" for="ch" forName="quadrant3" refType="h" fact="0.01"/>
                <dgm:constr type="r" for="ch" forName="quadrant3" refType="w" fact="0.5"/>
                <dgm:constr type="rOff" for="ch" forName="quadrant3" refType="w" fact="-0.01"/>
                <dgm:constr type="w" for="ch" forName="quadrant4" refType="w" fact="0.433"/>
                <dgm:constr type="h" for="ch" forName="quadrant4" refType="h" fact="0.433"/>
                <dgm:constr type="t" for="ch" forName="quadrant4" refType="h" fact="0.5"/>
                <dgm:constr type="tOff" for="ch" forName="quadrant4" refType="h" fact="0.01"/>
                <dgm:constr type="l" for="ch" forName="quadrant4" refType="w" fact="0.5"/>
                <dgm:constr type="lOff" for="ch" forName="quadrant4" refType="w" fact="0.01"/>
              </dgm:constrLst>
            </dgm:else>
          </dgm:choose>
          <dgm:ruleLst/>
          <dgm:layoutNode name="quadrant1" styleLbl="node1">
            <dgm:varLst>
              <dgm:chMax val="1"/>
              <dgm:bulletEnabled val="1"/>
            </dgm:varLst>
            <dgm:alg type="tx"/>
            <dgm:choose name="Name32">
              <dgm:if name="Name33" func="var" arg="dir" op="equ" val="norm">
                <dgm:shape xmlns:r="http://schemas.openxmlformats.org/officeDocument/2006/relationships" type="pieWedge" r:blip="">
                  <dgm:adjLst/>
                </dgm:shape>
              </dgm:if>
              <dgm:else name="Name34">
                <dgm:shape xmlns:r="http://schemas.openxmlformats.org/officeDocument/2006/relationships" rot="90" type="pieWedge" r:blip="">
                  <dgm:adjLst/>
                </dgm:shape>
              </dgm:else>
            </dgm:choose>
            <dgm:presOf axis="ch" ptType="node" cnt="1"/>
            <dgm:constrLst/>
            <dgm:ruleLst>
              <dgm:rule type="primFontSz" val="5" fact="NaN" max="NaN"/>
            </dgm:ruleLst>
          </dgm:layoutNode>
          <dgm:layoutNode name="quadrant2" styleLbl="node1">
            <dgm:varLst>
              <dgm:chMax val="1"/>
              <dgm:bulletEnabled val="1"/>
            </dgm:varLst>
            <dgm:alg type="tx"/>
            <dgm:choose name="Name35">
              <dgm:if name="Name36" func="var" arg="dir" op="equ" val="norm">
                <dgm:shape xmlns:r="http://schemas.openxmlformats.org/officeDocument/2006/relationships" rot="90" type="pieWedge" r:blip="">
                  <dgm:adjLst/>
                </dgm:shape>
              </dgm:if>
              <dgm:else name="Name37">
                <dgm:shape xmlns:r="http://schemas.openxmlformats.org/officeDocument/2006/relationships" type="pieWedge" r:blip="">
                  <dgm:adjLst/>
                </dgm:shape>
              </dgm:else>
            </dgm:choose>
            <dgm:presOf axis="ch" ptType="node" st="2" cnt="1"/>
            <dgm:constrLst/>
            <dgm:ruleLst>
              <dgm:rule type="primFontSz" val="5" fact="NaN" max="NaN"/>
            </dgm:ruleLst>
          </dgm:layoutNode>
          <dgm:layoutNode name="quadrant3" styleLbl="node1">
            <dgm:varLst>
              <dgm:chMax val="1"/>
              <dgm:bulletEnabled val="1"/>
            </dgm:varLst>
            <dgm:alg type="tx"/>
            <dgm:choose name="Name38">
              <dgm:if name="Name39" func="var" arg="dir" op="equ" val="norm">
                <dgm:shape xmlns:r="http://schemas.openxmlformats.org/officeDocument/2006/relationships" rot="180" type="pieWedge" r:blip="">
                  <dgm:adjLst/>
                </dgm:shape>
              </dgm:if>
              <dgm:else name="Name40">
                <dgm:shape xmlns:r="http://schemas.openxmlformats.org/officeDocument/2006/relationships" rot="270" type="pieWedge" r:blip="">
                  <dgm:adjLst/>
                </dgm:shape>
              </dgm:else>
            </dgm:choose>
            <dgm:presOf axis="ch" ptType="node" st="3" cnt="1"/>
            <dgm:constrLst/>
            <dgm:ruleLst>
              <dgm:rule type="primFontSz" val="5" fact="NaN" max="NaN"/>
            </dgm:ruleLst>
          </dgm:layoutNode>
          <dgm:layoutNode name="quadrant4" styleLbl="node1">
            <dgm:varLst>
              <dgm:chMax val="1"/>
              <dgm:bulletEnabled val="1"/>
            </dgm:varLst>
            <dgm:alg type="tx"/>
            <dgm:choose name="Name41">
              <dgm:if name="Name42" func="var" arg="dir" op="equ" val="norm">
                <dgm:shape xmlns:r="http://schemas.openxmlformats.org/officeDocument/2006/relationships" rot="270" type="pieWedge" r:blip="">
                  <dgm:adjLst/>
                </dgm:shape>
              </dgm:if>
              <dgm:else name="Name43">
                <dgm:shape xmlns:r="http://schemas.openxmlformats.org/officeDocument/2006/relationships" rot="180" type="pieWedge" r:blip="">
                  <dgm:adjLst/>
                </dgm:shape>
              </dgm:else>
            </dgm:choose>
            <dgm:presOf axis="ch" ptType="node" st="4" cnt="1"/>
            <dgm:constrLst/>
            <dgm:ruleLst>
              <dgm:rule type="primFontSz" val="5" fact="NaN" max="NaN"/>
            </dgm:ruleLst>
          </dgm:layoutNode>
          <dgm:layoutNode name="quadrantPlaceholder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layoutNode>
        <dgm:layoutNode name="center1" styleLbl="fgShp">
          <dgm:alg type="sp"/>
          <dgm:choose name="Name44">
            <dgm:if name="Name45" func="var" arg="dir" op="equ" val="norm">
              <dgm:shape xmlns:r="http://schemas.openxmlformats.org/officeDocument/2006/relationships" type="circularArrow" r:blip="" zOrderOff="16">
                <dgm:adjLst/>
              </dgm:shape>
            </dgm:if>
            <dgm:else name="Name46">
              <dgm:shape xmlns:r="http://schemas.openxmlformats.org/officeDocument/2006/relationships" rot="180" type="leftCircularArrow" r:blip="" zOrderOff="16">
                <dgm:adjLst/>
              </dgm:shape>
            </dgm:else>
          </dgm:choose>
          <dgm:presOf/>
          <dgm:constrLst/>
          <dgm:ruleLst/>
        </dgm:layoutNode>
        <dgm:layoutNode name="center2" styleLbl="fgShp">
          <dgm:alg type="sp"/>
          <dgm:choose name="Name47">
            <dgm:if name="Name48" func="var" arg="dir" op="equ" val="norm">
              <dgm:shape xmlns:r="http://schemas.openxmlformats.org/officeDocument/2006/relationships" rot="180" type="circularArrow" r:blip="" zOrderOff="16">
                <dgm:adjLst/>
              </dgm:shape>
            </dgm:if>
            <dgm:else name="Name49">
              <dgm:shape xmlns:r="http://schemas.openxmlformats.org/officeDocument/2006/relationships" type="leftCircularArrow" r:blip="" zOrderOff="16">
                <dgm:adjLst/>
              </dgm:shape>
            </dgm:else>
          </dgm:choose>
          <dgm:presOf/>
          <dgm:constrLst/>
          <dgm:ruleLst/>
        </dgm:layoutNode>
      </dgm:if>
      <dgm:else name="Name50"/>
    </dgm:choose>
  </dgm:layoutNode>
</dgm:layoutDef>
</file>

<file path=ppt/diagrams/layout3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9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0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0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777607" y="0"/>
            <a:ext cx="2889938" cy="498056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869916B-022D-4361-95C7-4EF6C35FBB1C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777607" y="9428585"/>
            <a:ext cx="2889938" cy="49805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B8AC8CA-83D0-409C-B46D-52EDECFDF7D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748100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7607" y="0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FBE9CF9-6BFF-4424-9D7F-EFB66B32B3B6}" type="datetimeFigureOut">
              <a:rPr lang="hr-HR" smtClean="0"/>
              <a:t>22.5.2018.</a:t>
            </a:fld>
            <a:endParaRPr lang="hr-H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hr-H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909" y="4715154"/>
            <a:ext cx="533527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7607" y="9428583"/>
            <a:ext cx="2889938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FBE1D3F-7205-4B12-B8AA-32DECB2BC13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4077958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1D3F-7205-4B12-B8AA-32DECB2BC130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573233965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FBE1D3F-7205-4B12-B8AA-32DECB2BC130}" type="slidenum">
              <a:rPr lang="hr-HR" smtClean="0"/>
              <a:t>44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0592271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816A5-C709-45E4-88E3-1F97E141BC6C}" type="slidenum">
              <a:rPr lang="hr-HR" smtClean="0"/>
              <a:pPr>
                <a:defRPr/>
              </a:pPr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8517536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816A5-C709-45E4-88E3-1F97E141BC6C}" type="slidenum">
              <a:rPr lang="hr-HR" smtClean="0"/>
              <a:pPr>
                <a:defRPr/>
              </a:pPr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178687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816A5-C709-45E4-88E3-1F97E141BC6C}" type="slidenum">
              <a:rPr lang="hr-HR" smtClean="0"/>
              <a:pPr>
                <a:defRPr/>
              </a:pPr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17246289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idx="10"/>
          </p:nvPr>
        </p:nvSpPr>
        <p:spPr/>
        <p:txBody>
          <a:bodyPr/>
          <a:lstStyle/>
          <a:p>
            <a:fld id="{E24729AF-0938-481B-B59A-A6268A97E962}" type="slidenum">
              <a:rPr lang="en-US" altLang="sr-Latn-RS" smtClean="0"/>
              <a:pPr/>
              <a:t>16</a:t>
            </a:fld>
            <a:endParaRPr lang="en-US" altLang="sr-Latn-RS"/>
          </a:p>
        </p:txBody>
      </p:sp>
    </p:spTree>
    <p:extLst>
      <p:ext uri="{BB962C8B-B14F-4D97-AF65-F5344CB8AC3E}">
        <p14:creationId xmlns:p14="http://schemas.microsoft.com/office/powerpoint/2010/main" val="188329147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57012073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816A5-C709-45E4-88E3-1F97E141BC6C}" type="slidenum">
              <a:rPr lang="hr-HR" smtClean="0"/>
              <a:pPr>
                <a:defRPr/>
              </a:pPr>
              <a:t>24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233667822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7A816A5-C709-45E4-88E3-1F97E141BC6C}" type="slidenum">
              <a:rPr lang="hr-HR">
                <a:solidFill>
                  <a:prstClr val="black"/>
                </a:solidFill>
              </a:rPr>
              <a:pPr>
                <a:defRPr/>
              </a:pPr>
              <a:t>25</a:t>
            </a:fld>
            <a:endParaRPr lang="hr-HR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74450447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1730" name="Slide Image Placeholder 1"/>
          <p:cNvSpPr>
            <a:spLocks noGrp="1" noRot="1" noChangeAspect="1" noTextEdit="1"/>
          </p:cNvSpPr>
          <p:nvPr>
            <p:ph type="sldImg"/>
          </p:nvPr>
        </p:nvSpPr>
        <p:spPr/>
      </p:sp>
      <p:sp>
        <p:nvSpPr>
          <p:cNvPr id="201731" name="Notes Placeholder 2"/>
          <p:cNvSpPr>
            <a:spLocks noGrp="1"/>
          </p:cNvSpPr>
          <p:nvPr>
            <p:ph type="body" idx="1"/>
          </p:nvPr>
        </p:nvSpPr>
        <p:spPr>
          <a:noFill/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hr-HR" altLang="sr-Latn-RS" smtClean="0"/>
          </a:p>
        </p:txBody>
      </p:sp>
      <p:sp>
        <p:nvSpPr>
          <p:cNvPr id="201732" name="Slide Number Placeholder 3"/>
          <p:cNvSpPr>
            <a:spLocks noGrp="1"/>
          </p:cNvSpPr>
          <p:nvPr>
            <p:ph type="sldNum" sz="quarter"/>
          </p:nvPr>
        </p:nvSpPr>
        <p:spPr>
          <a:noFill/>
        </p:spPr>
        <p:txBody>
          <a:bodyPr/>
          <a:lstStyle>
            <a:lvl1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1pPr>
            <a:lvl2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2pPr>
            <a:lvl3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3pPr>
            <a:lvl4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4pPr>
            <a:lvl5pPr>
              <a:spcBef>
                <a:spcPct val="30000"/>
              </a:spcBef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5pPr>
            <a:lvl6pPr marL="2487191" indent="-226108" defTabSz="4443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6pPr>
            <a:lvl7pPr marL="2939407" indent="-226108" defTabSz="4443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7pPr>
            <a:lvl8pPr marL="3391624" indent="-226108" defTabSz="4443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8pPr>
            <a:lvl9pPr marL="3843840" indent="-226108" defTabSz="444366" eaLnBrk="0" fontAlgn="base" hangingPunct="0">
              <a:spcBef>
                <a:spcPct val="30000"/>
              </a:spcBef>
              <a:spcAft>
                <a:spcPct val="0"/>
              </a:spcAft>
              <a:buClr>
                <a:srgbClr val="000000"/>
              </a:buClr>
              <a:buSzPct val="100000"/>
              <a:buFont typeface="Times New Roman" pitchFamily="18" charset="0"/>
              <a:tabLst>
                <a:tab pos="657913" algn="l"/>
                <a:tab pos="1315824" algn="l"/>
                <a:tab pos="1973737" algn="l"/>
                <a:tab pos="2631649" algn="l"/>
              </a:tabLst>
              <a:defRPr sz="1200">
                <a:solidFill>
                  <a:srgbClr val="000000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</a:pPr>
            <a:fld id="{CA95BEE4-9765-4F7A-963B-F9703192805E}" type="slidenum">
              <a:rPr lang="en-US" altLang="sr-Latn-RS" sz="1300"/>
              <a:pPr>
                <a:spcBef>
                  <a:spcPct val="0"/>
                </a:spcBef>
              </a:pPr>
              <a:t>40</a:t>
            </a:fld>
            <a:endParaRPr lang="en-US" altLang="sr-Latn-RS" sz="1300"/>
          </a:p>
        </p:txBody>
      </p:sp>
    </p:spTree>
    <p:extLst>
      <p:ext uri="{BB962C8B-B14F-4D97-AF65-F5344CB8AC3E}">
        <p14:creationId xmlns:p14="http://schemas.microsoft.com/office/powerpoint/2010/main" val="2436666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A43AD6-3EBB-4214-9458-C6A43DCCEFF1}" type="datetime1">
              <a:rPr lang="hr-HR" smtClean="0"/>
              <a:t>22.5.2018.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39286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D905DB-B228-45CC-A281-846B6C4EBB5F}" type="datetime1">
              <a:rPr lang="hr-HR" smtClean="0"/>
              <a:t>22.5.2018.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52521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1A02F4F-4EAA-4D20-982C-AA9CAD1F43F8}" type="datetime1">
              <a:rPr lang="hr-HR" smtClean="0"/>
              <a:t>22.5.2018.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1153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9297BD3-22E0-42B3-B2DD-21E2A5C617DC}" type="datetime1">
              <a:rPr lang="hr-HR" smtClean="0"/>
              <a:t>22.5.2018.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221619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555639-B55D-4033-A2B1-3041EBBB2C4E}" type="datetime1">
              <a:rPr lang="hr-HR" smtClean="0"/>
              <a:t>22.5.2018.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94001818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1DA329C-43EC-48DC-B195-73C1D2292817}" type="datetime1">
              <a:rPr lang="hr-HR" smtClean="0"/>
              <a:t>22.5.2018.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8746241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073A67A-C82C-4421-AF83-B91227BB3CDE}" type="datetime1">
              <a:rPr lang="hr-HR" smtClean="0"/>
              <a:t>22.5.2018.</a:t>
            </a:fld>
            <a:endParaRPr lang="hr-HR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7148497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15C2C93-D380-4F6D-911F-3C98EBB577CC}" type="datetime1">
              <a:rPr lang="hr-HR" smtClean="0"/>
              <a:t>22.5.2018.</a:t>
            </a:fld>
            <a:endParaRPr lang="hr-HR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44435298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F4C7156-2AE8-426A-808D-BE0789CE55DB}" type="datetime1">
              <a:rPr lang="hr-HR" smtClean="0"/>
              <a:t>22.5.2018.</a:t>
            </a:fld>
            <a:endParaRPr lang="hr-HR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00451325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CA404E-6BD4-44BC-B403-0E2E72CDA7FC}" type="datetime1">
              <a:rPr lang="hr-HR" smtClean="0"/>
              <a:t>22.5.2018.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0467860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r-H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FF64EC-5F53-4C00-8CEE-1FE991C3923A}" type="datetime1">
              <a:rPr lang="hr-HR" smtClean="0"/>
              <a:t>22.5.2018.</a:t>
            </a:fld>
            <a:endParaRPr lang="hr-H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5590323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hr-H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r-H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43D48C-6295-427C-A8D3-6295E71A6176}" type="datetime1">
              <a:rPr lang="hr-HR" smtClean="0"/>
              <a:t>22.5.2018.</a:t>
            </a:fld>
            <a:endParaRPr lang="hr-HR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hr-HR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A5204ED-574E-4D7C-854E-7FA4757C5710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3497737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r-Latn-R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hyperlink" Target="http://narodne-novine.nn.hr/clanci/sluzbeni/2015_03_26_546.html" TargetMode="External"/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Relationship Id="rId9" Type="http://schemas.openxmlformats.org/officeDocument/2006/relationships/image" Target="../media/image3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9.xml"/><Relationship Id="rId3" Type="http://schemas.openxmlformats.org/officeDocument/2006/relationships/diagramLayout" Target="../diagrams/layout8.xml"/><Relationship Id="rId7" Type="http://schemas.openxmlformats.org/officeDocument/2006/relationships/diagramData" Target="../diagrams/data9.xml"/><Relationship Id="rId2" Type="http://schemas.openxmlformats.org/officeDocument/2006/relationships/diagramData" Target="../diagrams/data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8.xml"/><Relationship Id="rId11" Type="http://schemas.microsoft.com/office/2007/relationships/diagramDrawing" Target="../diagrams/drawing9.xml"/><Relationship Id="rId5" Type="http://schemas.openxmlformats.org/officeDocument/2006/relationships/diagramColors" Target="../diagrams/colors8.xml"/><Relationship Id="rId10" Type="http://schemas.openxmlformats.org/officeDocument/2006/relationships/diagramColors" Target="../diagrams/colors9.xml"/><Relationship Id="rId4" Type="http://schemas.openxmlformats.org/officeDocument/2006/relationships/diagramQuickStyle" Target="../diagrams/quickStyle8.xml"/><Relationship Id="rId9" Type="http://schemas.openxmlformats.org/officeDocument/2006/relationships/diagramQuickStyle" Target="../diagrams/quickStyle9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1.xml"/><Relationship Id="rId7" Type="http://schemas.openxmlformats.org/officeDocument/2006/relationships/image" Target="../media/image6.png"/><Relationship Id="rId2" Type="http://schemas.openxmlformats.org/officeDocument/2006/relationships/diagramData" Target="../diagrams/data1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1.xml"/><Relationship Id="rId5" Type="http://schemas.openxmlformats.org/officeDocument/2006/relationships/diagramColors" Target="../diagrams/colors11.xml"/><Relationship Id="rId4" Type="http://schemas.openxmlformats.org/officeDocument/2006/relationships/diagramQuickStyle" Target="../diagrams/quickStyle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2.xml"/><Relationship Id="rId2" Type="http://schemas.openxmlformats.org/officeDocument/2006/relationships/diagramData" Target="../diagrams/data1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2.xml"/><Relationship Id="rId5" Type="http://schemas.openxmlformats.org/officeDocument/2006/relationships/diagramColors" Target="../diagrams/colors12.xml"/><Relationship Id="rId4" Type="http://schemas.openxmlformats.org/officeDocument/2006/relationships/diagramQuickStyle" Target="../diagrams/quickStyle12.xml"/></Relationships>
</file>

<file path=ppt/slides/_rels/slide16.xml.rels><?xml version="1.0" encoding="UTF-8" standalone="yes"?>
<Relationships xmlns="http://schemas.openxmlformats.org/package/2006/relationships"><Relationship Id="rId8" Type="http://schemas.microsoft.com/office/2007/relationships/diagramDrawing" Target="../diagrams/drawing13.xml"/><Relationship Id="rId3" Type="http://schemas.openxmlformats.org/officeDocument/2006/relationships/image" Target="../media/image7.png"/><Relationship Id="rId7" Type="http://schemas.openxmlformats.org/officeDocument/2006/relationships/diagramColors" Target="../diagrams/colors13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13.xml"/><Relationship Id="rId5" Type="http://schemas.openxmlformats.org/officeDocument/2006/relationships/diagramLayout" Target="../diagrams/layout13.xml"/><Relationship Id="rId4" Type="http://schemas.openxmlformats.org/officeDocument/2006/relationships/diagramData" Target="../diagrams/data13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4.xml"/><Relationship Id="rId7" Type="http://schemas.openxmlformats.org/officeDocument/2006/relationships/image" Target="../media/image8.png"/><Relationship Id="rId2" Type="http://schemas.openxmlformats.org/officeDocument/2006/relationships/diagramData" Target="../diagrams/data14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4.xml"/><Relationship Id="rId5" Type="http://schemas.openxmlformats.org/officeDocument/2006/relationships/diagramColors" Target="../diagrams/colors14.xml"/><Relationship Id="rId4" Type="http://schemas.openxmlformats.org/officeDocument/2006/relationships/diagramQuickStyle" Target="../diagrams/quickStyle1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5.xml"/><Relationship Id="rId7" Type="http://schemas.openxmlformats.org/officeDocument/2006/relationships/image" Target="../media/image9.png"/><Relationship Id="rId2" Type="http://schemas.openxmlformats.org/officeDocument/2006/relationships/diagramData" Target="../diagrams/data15.xml"/><Relationship Id="rId1" Type="http://schemas.openxmlformats.org/officeDocument/2006/relationships/slideLayout" Target="../slideLayouts/slideLayout5.xml"/><Relationship Id="rId6" Type="http://schemas.microsoft.com/office/2007/relationships/diagramDrawing" Target="../diagrams/drawing15.xml"/><Relationship Id="rId5" Type="http://schemas.openxmlformats.org/officeDocument/2006/relationships/diagramColors" Target="../diagrams/colors15.xml"/><Relationship Id="rId4" Type="http://schemas.openxmlformats.org/officeDocument/2006/relationships/diagramQuickStyle" Target="../diagrams/quickStyle15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6.xml"/><Relationship Id="rId7" Type="http://schemas.openxmlformats.org/officeDocument/2006/relationships/image" Target="../media/image10.png"/><Relationship Id="rId2" Type="http://schemas.openxmlformats.org/officeDocument/2006/relationships/diagramData" Target="../diagrams/data1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6.xml"/><Relationship Id="rId5" Type="http://schemas.openxmlformats.org/officeDocument/2006/relationships/diagramColors" Target="../diagrams/colors16.xml"/><Relationship Id="rId4" Type="http://schemas.openxmlformats.org/officeDocument/2006/relationships/diagramQuickStyle" Target="../diagrams/quickStyle16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.png"/><Relationship Id="rId3" Type="http://schemas.openxmlformats.org/officeDocument/2006/relationships/diagramLayout" Target="../diagrams/layout1.xml"/><Relationship Id="rId7" Type="http://schemas.openxmlformats.org/officeDocument/2006/relationships/hyperlink" Target="https://udruge.gov.hr/UserDocsImages/dokumenti/Vodi%C4%8D%20za%20osnivanje%20udruge%20i%20uskla%C4%91ivanje%20s%20novim%20propisima.pdf" TargetMode="Externa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7.xml"/><Relationship Id="rId2" Type="http://schemas.openxmlformats.org/officeDocument/2006/relationships/diagramData" Target="../diagrams/data1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7.xml"/><Relationship Id="rId5" Type="http://schemas.openxmlformats.org/officeDocument/2006/relationships/diagramColors" Target="../diagrams/colors17.xml"/><Relationship Id="rId4" Type="http://schemas.openxmlformats.org/officeDocument/2006/relationships/diagramQuickStyle" Target="../diagrams/quickStyle17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8.xml"/><Relationship Id="rId2" Type="http://schemas.openxmlformats.org/officeDocument/2006/relationships/diagramData" Target="../diagrams/data1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8.xml"/><Relationship Id="rId5" Type="http://schemas.openxmlformats.org/officeDocument/2006/relationships/diagramColors" Target="../diagrams/colors18.xml"/><Relationship Id="rId4" Type="http://schemas.openxmlformats.org/officeDocument/2006/relationships/diagramQuickStyle" Target="../diagrams/quickStyle18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9.xml"/><Relationship Id="rId2" Type="http://schemas.openxmlformats.org/officeDocument/2006/relationships/diagramData" Target="../diagrams/data1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9.xml"/><Relationship Id="rId5" Type="http://schemas.openxmlformats.org/officeDocument/2006/relationships/diagramColors" Target="../diagrams/colors19.xml"/><Relationship Id="rId4" Type="http://schemas.openxmlformats.org/officeDocument/2006/relationships/diagramQuickStyle" Target="../diagrams/quickStyle19.xml"/></Relationships>
</file>

<file path=ppt/slides/_rels/slide23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0.xml"/><Relationship Id="rId3" Type="http://schemas.openxmlformats.org/officeDocument/2006/relationships/image" Target="../media/image11.png"/><Relationship Id="rId7" Type="http://schemas.openxmlformats.org/officeDocument/2006/relationships/diagramColors" Target="../diagrams/colors20.xml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6" Type="http://schemas.openxmlformats.org/officeDocument/2006/relationships/diagramQuickStyle" Target="../diagrams/quickStyle20.xml"/><Relationship Id="rId5" Type="http://schemas.openxmlformats.org/officeDocument/2006/relationships/diagramLayout" Target="../diagrams/layout20.xml"/><Relationship Id="rId4" Type="http://schemas.openxmlformats.org/officeDocument/2006/relationships/diagramData" Target="../diagrams/data20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2.xml"/><Relationship Id="rId3" Type="http://schemas.openxmlformats.org/officeDocument/2006/relationships/diagramData" Target="../diagrams/data21.xml"/><Relationship Id="rId7" Type="http://schemas.microsoft.com/office/2007/relationships/diagramDrawing" Target="../diagrams/drawing21.xml"/><Relationship Id="rId12" Type="http://schemas.microsoft.com/office/2007/relationships/diagramDrawing" Target="../diagrams/drawing2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1.xml"/><Relationship Id="rId11" Type="http://schemas.openxmlformats.org/officeDocument/2006/relationships/diagramColors" Target="../diagrams/colors22.xml"/><Relationship Id="rId5" Type="http://schemas.openxmlformats.org/officeDocument/2006/relationships/diagramQuickStyle" Target="../diagrams/quickStyle21.xml"/><Relationship Id="rId10" Type="http://schemas.openxmlformats.org/officeDocument/2006/relationships/diagramQuickStyle" Target="../diagrams/quickStyle22.xml"/><Relationship Id="rId4" Type="http://schemas.openxmlformats.org/officeDocument/2006/relationships/diagramLayout" Target="../diagrams/layout21.xml"/><Relationship Id="rId9" Type="http://schemas.openxmlformats.org/officeDocument/2006/relationships/diagramLayout" Target="../diagrams/layout22.xml"/></Relationships>
</file>

<file path=ppt/slides/_rels/slide25.xml.rels><?xml version="1.0" encoding="UTF-8" standalone="yes"?>
<Relationships xmlns="http://schemas.openxmlformats.org/package/2006/relationships"><Relationship Id="rId8" Type="http://schemas.microsoft.com/office/2007/relationships/diagramDrawing" Target="../diagrams/drawing23.xml"/><Relationship Id="rId3" Type="http://schemas.openxmlformats.org/officeDocument/2006/relationships/image" Target="../media/image13.png"/><Relationship Id="rId7" Type="http://schemas.openxmlformats.org/officeDocument/2006/relationships/diagramColors" Target="../diagrams/colors23.xml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6" Type="http://schemas.openxmlformats.org/officeDocument/2006/relationships/diagramQuickStyle" Target="../diagrams/quickStyle23.xml"/><Relationship Id="rId5" Type="http://schemas.openxmlformats.org/officeDocument/2006/relationships/diagramLayout" Target="../diagrams/layout23.xml"/><Relationship Id="rId10" Type="http://schemas.openxmlformats.org/officeDocument/2006/relationships/hyperlink" Target="http://narodne-novine.nn.hr/clanci/sluzbeni/2015_01_4_76.html" TargetMode="External"/><Relationship Id="rId4" Type="http://schemas.openxmlformats.org/officeDocument/2006/relationships/diagramData" Target="../diagrams/data23.xml"/><Relationship Id="rId9" Type="http://schemas.openxmlformats.org/officeDocument/2006/relationships/hyperlink" Target="https://registri.uprava.hr/#!udruge" TargetMode="Externa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4.xml"/><Relationship Id="rId2" Type="http://schemas.openxmlformats.org/officeDocument/2006/relationships/diagramData" Target="../diagrams/data24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4.xml"/><Relationship Id="rId5" Type="http://schemas.openxmlformats.org/officeDocument/2006/relationships/diagramColors" Target="../diagrams/colors24.xml"/><Relationship Id="rId4" Type="http://schemas.openxmlformats.org/officeDocument/2006/relationships/diagramQuickStyle" Target="../diagrams/quickStyle24.xml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diagramLayout" Target="../diagrams/layout25.xml"/><Relationship Id="rId7" Type="http://schemas.openxmlformats.org/officeDocument/2006/relationships/hyperlink" Target="https://banovac.mfin.hr/rnoprt/" TargetMode="External"/><Relationship Id="rId2" Type="http://schemas.openxmlformats.org/officeDocument/2006/relationships/diagramData" Target="../diagrams/data2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5.xml"/><Relationship Id="rId5" Type="http://schemas.openxmlformats.org/officeDocument/2006/relationships/diagramColors" Target="../diagrams/colors25.xml"/><Relationship Id="rId4" Type="http://schemas.openxmlformats.org/officeDocument/2006/relationships/diagramQuickStyle" Target="../diagrams/quickStyle25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6.xml"/><Relationship Id="rId7" Type="http://schemas.openxmlformats.org/officeDocument/2006/relationships/image" Target="../media/image15.png"/><Relationship Id="rId2" Type="http://schemas.openxmlformats.org/officeDocument/2006/relationships/diagramData" Target="../diagrams/data2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6.xml"/><Relationship Id="rId5" Type="http://schemas.openxmlformats.org/officeDocument/2006/relationships/diagramColors" Target="../diagrams/colors26.xml"/><Relationship Id="rId4" Type="http://schemas.openxmlformats.org/officeDocument/2006/relationships/diagramQuickStyle" Target="../diagrams/quickStyle26.xml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28.xml"/><Relationship Id="rId3" Type="http://schemas.openxmlformats.org/officeDocument/2006/relationships/diagramLayout" Target="../diagrams/layout27.xml"/><Relationship Id="rId7" Type="http://schemas.openxmlformats.org/officeDocument/2006/relationships/diagramData" Target="../diagrams/data28.xml"/><Relationship Id="rId2" Type="http://schemas.openxmlformats.org/officeDocument/2006/relationships/diagramData" Target="../diagrams/data2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7.xml"/><Relationship Id="rId11" Type="http://schemas.microsoft.com/office/2007/relationships/diagramDrawing" Target="../diagrams/drawing28.xml"/><Relationship Id="rId5" Type="http://schemas.openxmlformats.org/officeDocument/2006/relationships/diagramColors" Target="../diagrams/colors27.xml"/><Relationship Id="rId10" Type="http://schemas.openxmlformats.org/officeDocument/2006/relationships/diagramColors" Target="../diagrams/colors28.xml"/><Relationship Id="rId4" Type="http://schemas.openxmlformats.org/officeDocument/2006/relationships/diagramQuickStyle" Target="../diagrams/quickStyle27.xml"/><Relationship Id="rId9" Type="http://schemas.openxmlformats.org/officeDocument/2006/relationships/diagramQuickStyle" Target="../diagrams/quickStyle28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9.xml"/><Relationship Id="rId7" Type="http://schemas.openxmlformats.org/officeDocument/2006/relationships/image" Target="../media/image16.png"/><Relationship Id="rId2" Type="http://schemas.openxmlformats.org/officeDocument/2006/relationships/diagramData" Target="../diagrams/data29.xml"/><Relationship Id="rId1" Type="http://schemas.openxmlformats.org/officeDocument/2006/relationships/slideLayout" Target="../slideLayouts/slideLayout4.xml"/><Relationship Id="rId6" Type="http://schemas.microsoft.com/office/2007/relationships/diagramDrawing" Target="../diagrams/drawing29.xml"/><Relationship Id="rId5" Type="http://schemas.openxmlformats.org/officeDocument/2006/relationships/diagramColors" Target="../diagrams/colors29.xml"/><Relationship Id="rId4" Type="http://schemas.openxmlformats.org/officeDocument/2006/relationships/diagramQuickStyle" Target="../diagrams/quickStyle29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0.xml"/><Relationship Id="rId2" Type="http://schemas.openxmlformats.org/officeDocument/2006/relationships/diagramData" Target="../diagrams/data3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0.xml"/><Relationship Id="rId5" Type="http://schemas.openxmlformats.org/officeDocument/2006/relationships/diagramColors" Target="../diagrams/colors30.xml"/><Relationship Id="rId4" Type="http://schemas.openxmlformats.org/officeDocument/2006/relationships/diagramQuickStyle" Target="../diagrams/quickStyle30.xml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2.xml"/><Relationship Id="rId3" Type="http://schemas.openxmlformats.org/officeDocument/2006/relationships/diagramLayout" Target="../diagrams/layout31.xml"/><Relationship Id="rId7" Type="http://schemas.openxmlformats.org/officeDocument/2006/relationships/diagramData" Target="../diagrams/data32.xml"/><Relationship Id="rId2" Type="http://schemas.openxmlformats.org/officeDocument/2006/relationships/diagramData" Target="../diagrams/data3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1.xml"/><Relationship Id="rId11" Type="http://schemas.microsoft.com/office/2007/relationships/diagramDrawing" Target="../diagrams/drawing32.xml"/><Relationship Id="rId5" Type="http://schemas.openxmlformats.org/officeDocument/2006/relationships/diagramColors" Target="../diagrams/colors31.xml"/><Relationship Id="rId10" Type="http://schemas.openxmlformats.org/officeDocument/2006/relationships/diagramColors" Target="../diagrams/colors32.xml"/><Relationship Id="rId4" Type="http://schemas.openxmlformats.org/officeDocument/2006/relationships/diagramQuickStyle" Target="../diagrams/quickStyle31.xml"/><Relationship Id="rId9" Type="http://schemas.openxmlformats.org/officeDocument/2006/relationships/diagramQuickStyle" Target="../diagrams/quickStyle3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3.xml"/><Relationship Id="rId2" Type="http://schemas.openxmlformats.org/officeDocument/2006/relationships/diagramData" Target="../diagrams/data3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3.xml"/><Relationship Id="rId5" Type="http://schemas.openxmlformats.org/officeDocument/2006/relationships/diagramColors" Target="../diagrams/colors33.xml"/><Relationship Id="rId4" Type="http://schemas.openxmlformats.org/officeDocument/2006/relationships/diagramQuickStyle" Target="../diagrams/quickStyle33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4.xml"/><Relationship Id="rId7" Type="http://schemas.openxmlformats.org/officeDocument/2006/relationships/image" Target="../media/image21.png"/><Relationship Id="rId2" Type="http://schemas.openxmlformats.org/officeDocument/2006/relationships/diagramData" Target="../diagrams/data3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4.xml"/><Relationship Id="rId5" Type="http://schemas.openxmlformats.org/officeDocument/2006/relationships/diagramColors" Target="../diagrams/colors34.xml"/><Relationship Id="rId4" Type="http://schemas.openxmlformats.org/officeDocument/2006/relationships/diagramQuickStyle" Target="../diagrams/quickStyle34.xml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diagramLayout" Target="../diagrams/layout36.xml"/><Relationship Id="rId3" Type="http://schemas.openxmlformats.org/officeDocument/2006/relationships/diagramLayout" Target="../diagrams/layout35.xml"/><Relationship Id="rId7" Type="http://schemas.openxmlformats.org/officeDocument/2006/relationships/diagramData" Target="../diagrams/data36.xml"/><Relationship Id="rId2" Type="http://schemas.openxmlformats.org/officeDocument/2006/relationships/diagramData" Target="../diagrams/data3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5.xml"/><Relationship Id="rId11" Type="http://schemas.microsoft.com/office/2007/relationships/diagramDrawing" Target="../diagrams/drawing36.xml"/><Relationship Id="rId5" Type="http://schemas.openxmlformats.org/officeDocument/2006/relationships/diagramColors" Target="../diagrams/colors35.xml"/><Relationship Id="rId10" Type="http://schemas.openxmlformats.org/officeDocument/2006/relationships/diagramColors" Target="../diagrams/colors36.xml"/><Relationship Id="rId4" Type="http://schemas.openxmlformats.org/officeDocument/2006/relationships/diagramQuickStyle" Target="../diagrams/quickStyle35.xml"/><Relationship Id="rId9" Type="http://schemas.openxmlformats.org/officeDocument/2006/relationships/diagramQuickStyle" Target="../diagrams/quickStyle36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7.xml"/><Relationship Id="rId2" Type="http://schemas.openxmlformats.org/officeDocument/2006/relationships/diagramData" Target="../diagrams/data37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7.xml"/><Relationship Id="rId5" Type="http://schemas.openxmlformats.org/officeDocument/2006/relationships/diagramColors" Target="../diagrams/colors37.xml"/><Relationship Id="rId4" Type="http://schemas.openxmlformats.org/officeDocument/2006/relationships/diagramQuickStyle" Target="../diagrams/quickStyle3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8.xml"/><Relationship Id="rId7" Type="http://schemas.openxmlformats.org/officeDocument/2006/relationships/image" Target="../media/image22.png"/><Relationship Id="rId2" Type="http://schemas.openxmlformats.org/officeDocument/2006/relationships/diagramData" Target="../diagrams/data38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8.xml"/><Relationship Id="rId5" Type="http://schemas.openxmlformats.org/officeDocument/2006/relationships/diagramColors" Target="../diagrams/colors38.xml"/><Relationship Id="rId4" Type="http://schemas.openxmlformats.org/officeDocument/2006/relationships/diagramQuickStyle" Target="../diagrams/quickStyle38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9.xml"/><Relationship Id="rId2" Type="http://schemas.openxmlformats.org/officeDocument/2006/relationships/diagramData" Target="../diagrams/data39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9.xml"/><Relationship Id="rId5" Type="http://schemas.openxmlformats.org/officeDocument/2006/relationships/diagramColors" Target="../diagrams/colors39.xml"/><Relationship Id="rId4" Type="http://schemas.openxmlformats.org/officeDocument/2006/relationships/diagramQuickStyle" Target="../diagrams/quickStyle39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0.xml"/><Relationship Id="rId2" Type="http://schemas.openxmlformats.org/officeDocument/2006/relationships/diagramData" Target="../diagrams/data40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0.xml"/><Relationship Id="rId5" Type="http://schemas.openxmlformats.org/officeDocument/2006/relationships/diagramColors" Target="../diagrams/colors40.xml"/><Relationship Id="rId4" Type="http://schemas.openxmlformats.org/officeDocument/2006/relationships/diagramQuickStyle" Target="../diagrams/quickStyle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1.xml"/><Relationship Id="rId2" Type="http://schemas.openxmlformats.org/officeDocument/2006/relationships/diagramData" Target="../diagrams/data4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1.xml"/><Relationship Id="rId5" Type="http://schemas.openxmlformats.org/officeDocument/2006/relationships/diagramColors" Target="../diagrams/colors41.xml"/><Relationship Id="rId4" Type="http://schemas.openxmlformats.org/officeDocument/2006/relationships/diagramQuickStyle" Target="../diagrams/quickStyle41.xml"/></Relationships>
</file>

<file path=ppt/slides/_rels/slide44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png"/><Relationship Id="rId3" Type="http://schemas.openxmlformats.org/officeDocument/2006/relationships/image" Target="../media/image26.jpg"/><Relationship Id="rId7" Type="http://schemas.microsoft.com/office/2007/relationships/hdphoto" Target="../media/hdphoto1.wdp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9.png"/><Relationship Id="rId5" Type="http://schemas.openxmlformats.org/officeDocument/2006/relationships/image" Target="../media/image28.png"/><Relationship Id="rId4" Type="http://schemas.openxmlformats.org/officeDocument/2006/relationships/image" Target="../media/image27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60649"/>
            <a:ext cx="7772400" cy="3339802"/>
          </a:xfrm>
        </p:spPr>
        <p:txBody>
          <a:bodyPr>
            <a:normAutofit fontScale="90000"/>
          </a:bodyPr>
          <a:lstStyle/>
          <a:p>
            <a:r>
              <a:rPr lang="en-GB" altLang="sr-Latn-RS" b="1" dirty="0" smtClean="0">
                <a:solidFill>
                  <a:schemeClr val="bg1"/>
                </a:solidFill>
                <a:latin typeface="Calibri" pitchFamily="34" charset="0"/>
              </a:rPr>
              <a:t>STANDARDI FINANCIRANJA I UGOVARANJA PROGRAMA I PROJEKATA OD INTERESA ZA OPĆE DOBRO KOJE PROVODE UDRUGE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717032"/>
            <a:ext cx="6400800" cy="1921768"/>
          </a:xfrm>
        </p:spPr>
        <p:txBody>
          <a:bodyPr>
            <a:normAutofit fontScale="32500" lnSpcReduction="20000"/>
          </a:bodyPr>
          <a:lstStyle/>
          <a:p>
            <a:pPr algn="r"/>
            <a:endParaRPr lang="en-GB" altLang="sr-Latn-RS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altLang="sr-Latn-RS" sz="4600" b="1" dirty="0" smtClean="0">
                <a:solidFill>
                  <a:schemeClr val="bg1"/>
                </a:solidFill>
                <a:latin typeface="Calibri" pitchFamily="34" charset="0"/>
              </a:rPr>
              <a:t>Marina Lochert </a:t>
            </a:r>
            <a:r>
              <a:rPr lang="en-GB" altLang="sr-Latn-RS" sz="4600" b="1" dirty="0" err="1" smtClean="0">
                <a:solidFill>
                  <a:schemeClr val="bg1"/>
                </a:solidFill>
                <a:latin typeface="Calibri" pitchFamily="34" charset="0"/>
              </a:rPr>
              <a:t>Šoštarić</a:t>
            </a:r>
            <a:endParaRPr lang="en-GB" altLang="sr-Latn-RS" sz="4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en-GB" altLang="sr-Latn-RS" sz="4600" b="1" dirty="0" smtClean="0">
                <a:solidFill>
                  <a:schemeClr val="bg1"/>
                </a:solidFill>
                <a:latin typeface="Calibri" pitchFamily="34" charset="0"/>
              </a:rPr>
              <a:t>Luka </a:t>
            </a:r>
            <a:r>
              <a:rPr lang="en-GB" altLang="sr-Latn-RS" sz="4600" b="1" dirty="0" err="1" smtClean="0">
                <a:solidFill>
                  <a:schemeClr val="bg1"/>
                </a:solidFill>
                <a:latin typeface="Calibri" pitchFamily="34" charset="0"/>
              </a:rPr>
              <a:t>Kevešević</a:t>
            </a:r>
            <a:endParaRPr lang="hr-HR" altLang="sr-Latn-RS" sz="4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hr-HR" altLang="sr-Latn-RS" sz="4600" b="1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r>
              <a:rPr lang="hr-HR" altLang="sr-Latn-RS" sz="4600" dirty="0" smtClean="0">
                <a:solidFill>
                  <a:schemeClr val="bg1"/>
                </a:solidFill>
                <a:latin typeface="Calibri" pitchFamily="34" charset="0"/>
              </a:rPr>
              <a:t>Ured za udruge Vlade Republike Hrvatske</a:t>
            </a:r>
            <a:endParaRPr lang="en-GB" altLang="sr-Latn-RS" sz="4600" dirty="0" smtClean="0">
              <a:solidFill>
                <a:schemeClr val="bg1"/>
              </a:solidFill>
              <a:latin typeface="Calibri" pitchFamily="34" charset="0"/>
            </a:endParaRPr>
          </a:p>
          <a:p>
            <a:pPr algn="r"/>
            <a:endParaRPr lang="en-GB" altLang="sr-Latn-RS" sz="3500" dirty="0">
              <a:solidFill>
                <a:schemeClr val="bg1"/>
              </a:solidFill>
              <a:latin typeface="Calibri" pitchFamily="34" charset="0"/>
            </a:endParaRPr>
          </a:p>
          <a:p>
            <a:endParaRPr lang="hr-HR" altLang="sr-Latn-RS" sz="4000" dirty="0">
              <a:solidFill>
                <a:schemeClr val="bg1"/>
              </a:solidFill>
              <a:latin typeface="Calibri" pitchFamily="34" charset="0"/>
              <a:cs typeface="Arial" charset="0"/>
            </a:endParaRPr>
          </a:p>
          <a:p>
            <a:r>
              <a:rPr lang="en-GB" altLang="sr-Latn-RS" sz="40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Sisak</a:t>
            </a:r>
            <a:r>
              <a:rPr lang="en-GB" altLang="sr-Latn-R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, </a:t>
            </a:r>
            <a:r>
              <a:rPr lang="hr-HR" altLang="sr-Latn-R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2</a:t>
            </a:r>
            <a:r>
              <a:rPr lang="en-GB" altLang="sr-Latn-R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3</a:t>
            </a:r>
            <a:r>
              <a:rPr lang="hr-HR" altLang="sr-Latn-R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 </a:t>
            </a:r>
            <a:r>
              <a:rPr lang="en-GB" altLang="sr-Latn-RS" sz="4000" dirty="0" err="1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svibnja</a:t>
            </a:r>
            <a:r>
              <a:rPr lang="hr-HR" altLang="sr-Latn-R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 201</a:t>
            </a:r>
            <a:r>
              <a:rPr lang="hr-HR" altLang="sr-Latn-RS" sz="4000" dirty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8</a:t>
            </a:r>
            <a:r>
              <a:rPr lang="hr-HR" altLang="sr-Latn-RS" sz="4000" dirty="0" smtClean="0">
                <a:solidFill>
                  <a:schemeClr val="bg1"/>
                </a:solidFill>
                <a:latin typeface="Calibri" pitchFamily="34" charset="0"/>
                <a:cs typeface="Arial" charset="0"/>
              </a:rPr>
              <a:t>.</a:t>
            </a:r>
            <a:endParaRPr lang="hr-HR" sz="4000" dirty="0"/>
          </a:p>
        </p:txBody>
      </p:sp>
    </p:spTree>
    <p:extLst>
      <p:ext uri="{BB962C8B-B14F-4D97-AF65-F5344CB8AC3E}">
        <p14:creationId xmlns:p14="http://schemas.microsoft.com/office/powerpoint/2010/main" val="12932299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11152" y="189253"/>
          <a:ext cx="6311899" cy="131801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25451" y="2260724"/>
            <a:ext cx="7982743" cy="3741874"/>
          </a:xfrm>
        </p:spPr>
        <p:txBody>
          <a:bodyPr rtlCol="0">
            <a:normAutofit/>
          </a:bodyPr>
          <a:lstStyle/>
          <a:p>
            <a:pPr marL="326885" indent="-326885">
              <a:buFont typeface="Wingdings" pitchFamily="2" charset="2"/>
              <a:buChar char="§"/>
              <a:defRPr/>
            </a:pPr>
            <a:r>
              <a:rPr lang="hr-HR" sz="2268" dirty="0"/>
              <a:t>Vlada RH donijela </a:t>
            </a:r>
            <a:r>
              <a:rPr lang="hr-HR" sz="2268" b="1" dirty="0">
                <a:solidFill>
                  <a:schemeClr val="tx2"/>
                </a:solidFill>
                <a:hlinkClick r:id="rId8"/>
              </a:rPr>
              <a:t>Uredbu o kriterijima, mjerilima i postupcima financiranja programa i projekata od interesa za opće dobro koje provode udruge </a:t>
            </a:r>
            <a:endParaRPr lang="hr-HR" sz="2268" b="1" dirty="0">
              <a:solidFill>
                <a:schemeClr val="tx2"/>
              </a:solidFill>
            </a:endParaRPr>
          </a:p>
          <a:p>
            <a:pPr marL="326885" indent="-326885">
              <a:buFont typeface="Wingdings" pitchFamily="2" charset="2"/>
              <a:buChar char="§"/>
              <a:defRPr/>
            </a:pPr>
            <a:r>
              <a:rPr lang="hr-HR" sz="2268" dirty="0"/>
              <a:t>donošenjem uredbe prestao važiti Kodeks pozitivne prakse, standarda i mjerila za ostvarivanje financijske potpore programima i projektima udruga</a:t>
            </a:r>
          </a:p>
          <a:p>
            <a:pPr marL="326885" indent="-326885">
              <a:buFont typeface="Wingdings" pitchFamily="2" charset="2"/>
              <a:buChar char="§"/>
              <a:defRPr/>
            </a:pPr>
            <a:r>
              <a:rPr lang="hr-HR" sz="2268" dirty="0"/>
              <a:t>usuglašavanje postupaka financiranja iz domaćih izvora s procedurama dodjele sredstava iz fondova Europske unije (uređene Zajedničkim nacionalnim pravilima za provedbu projekata i programa iz strukturnih fondova EU</a:t>
            </a: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6779417" y="22584"/>
            <a:ext cx="2364583" cy="21016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7125439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3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7308019" y="363560"/>
            <a:ext cx="1665067" cy="1311500"/>
          </a:xfrm>
          <a:prstGeom prst="rect">
            <a:avLst/>
          </a:prstGeom>
        </p:spPr>
      </p:pic>
      <p:graphicFrame>
        <p:nvGraphicFramePr>
          <p:cNvPr id="6" name="Diagram 5"/>
          <p:cNvGraphicFramePr/>
          <p:nvPr>
            <p:extLst/>
          </p:nvPr>
        </p:nvGraphicFramePr>
        <p:xfrm>
          <a:off x="456482" y="273961"/>
          <a:ext cx="6466949" cy="11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Content Placeholder 4"/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pPr lvl="0" rtl="0">
              <a:buFont typeface="Wingdings" panose="05000000000000000000" pitchFamily="2" charset="2"/>
              <a:buChar char="ü"/>
            </a:pPr>
            <a:r>
              <a:rPr lang="hr-HR" sz="1800" dirty="0"/>
              <a:t>obveznici primjene Uredbe</a:t>
            </a:r>
            <a:endParaRPr lang="en-GB" sz="1800" dirty="0"/>
          </a:p>
          <a:p>
            <a:pPr lvl="0" rtl="0">
              <a:buFont typeface="Wingdings" panose="05000000000000000000" pitchFamily="2" charset="2"/>
              <a:buChar char="ü"/>
            </a:pPr>
            <a:endParaRPr lang="hr-HR" sz="1800" dirty="0"/>
          </a:p>
          <a:p>
            <a:pPr lvl="0" rtl="0">
              <a:buFont typeface="Wingdings" panose="05000000000000000000" pitchFamily="2" charset="2"/>
              <a:buChar char="ü"/>
            </a:pPr>
            <a:r>
              <a:rPr lang="hr-HR" sz="1800" dirty="0"/>
              <a:t>preduvjeti koje mora osigurati </a:t>
            </a:r>
            <a:br>
              <a:rPr lang="hr-HR" sz="1800" dirty="0"/>
            </a:br>
            <a:r>
              <a:rPr lang="hr-HR" sz="1800" b="1" dirty="0"/>
              <a:t>davatelj financijskih sredstava: </a:t>
            </a:r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600" b="1" dirty="0"/>
              <a:t>financijska sredstva, </a:t>
            </a:r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600" b="1" dirty="0"/>
              <a:t>organizacijski kapaciteti i </a:t>
            </a:r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600" b="1" dirty="0"/>
              <a:t>ljudski resursi</a:t>
            </a:r>
            <a:endParaRPr lang="hr-HR" sz="1600" dirty="0"/>
          </a:p>
          <a:p>
            <a:pPr>
              <a:lnSpc>
                <a:spcPct val="100000"/>
              </a:lnSpc>
            </a:pPr>
            <a:endParaRPr lang="hr-HR" sz="1200" dirty="0"/>
          </a:p>
          <a:p>
            <a:pPr>
              <a:buFont typeface="Wingdings" panose="05000000000000000000" pitchFamily="2" charset="2"/>
              <a:buChar char="ü"/>
            </a:pPr>
            <a:r>
              <a:rPr lang="hr-HR" sz="1800" b="1" dirty="0"/>
              <a:t>osnovni standardi </a:t>
            </a:r>
            <a:r>
              <a:rPr lang="hr-HR" sz="1800" dirty="0"/>
              <a:t>i postupci financiranja, ugovaranja i praćenja provedbe projekata i programa od interesa za opće dobro iz javnih izvora </a:t>
            </a:r>
            <a:r>
              <a:rPr lang="hr-HR" sz="1800" b="1" dirty="0"/>
              <a:t>koje mora primjenjivati davatelj financijskih sredstava </a:t>
            </a:r>
          </a:p>
          <a:p>
            <a:pPr>
              <a:lnSpc>
                <a:spcPct val="100000"/>
              </a:lnSpc>
            </a:pPr>
            <a:endParaRPr lang="hr-HR" sz="1200" dirty="0"/>
          </a:p>
          <a:p>
            <a:pPr>
              <a:lnSpc>
                <a:spcPct val="100000"/>
              </a:lnSpc>
            </a:pPr>
            <a:endParaRPr lang="hr-HR" sz="1200" dirty="0"/>
          </a:p>
          <a:p>
            <a:pPr>
              <a:lnSpc>
                <a:spcPct val="100000"/>
              </a:lnSpc>
            </a:pPr>
            <a:endParaRPr lang="hr-HR" sz="1200" dirty="0"/>
          </a:p>
          <a:p>
            <a:pPr>
              <a:lnSpc>
                <a:spcPct val="100000"/>
              </a:lnSpc>
            </a:pPr>
            <a:endParaRPr lang="hr-HR" sz="1200" dirty="0"/>
          </a:p>
          <a:p>
            <a:pPr>
              <a:lnSpc>
                <a:spcPct val="100000"/>
              </a:lnSpc>
            </a:pPr>
            <a:endParaRPr lang="hr-HR" sz="1200" dirty="0"/>
          </a:p>
          <a:p>
            <a:pPr>
              <a:lnSpc>
                <a:spcPct val="100000"/>
              </a:lnSpc>
            </a:pPr>
            <a:endParaRPr lang="hr-HR" sz="1200" dirty="0"/>
          </a:p>
          <a:p>
            <a:pPr lvl="0" rtl="0">
              <a:buFont typeface="Wingdings" panose="05000000000000000000" pitchFamily="2" charset="2"/>
              <a:buChar char="ü"/>
            </a:pPr>
            <a:endParaRPr lang="hr-HR" sz="1800" b="1" dirty="0"/>
          </a:p>
          <a:p>
            <a:endParaRPr lang="hr-HR" sz="1800" b="1" dirty="0"/>
          </a:p>
          <a:p>
            <a:pPr lvl="0" rtl="0">
              <a:buFont typeface="Wingdings" panose="05000000000000000000" pitchFamily="2" charset="2"/>
              <a:buChar char="ü"/>
            </a:pPr>
            <a:endParaRPr lang="hr-HR" sz="1800" b="1" dirty="0"/>
          </a:p>
          <a:p>
            <a:pPr lvl="0" rtl="0">
              <a:buFont typeface="Wingdings" panose="05000000000000000000" pitchFamily="2" charset="2"/>
              <a:buChar char="ü"/>
            </a:pPr>
            <a:endParaRPr lang="hr-HR" sz="1800" b="1" dirty="0"/>
          </a:p>
          <a:p>
            <a:pPr lvl="0" rtl="0">
              <a:buFont typeface="Wingdings" panose="05000000000000000000" pitchFamily="2" charset="2"/>
              <a:buChar char="ü"/>
            </a:pPr>
            <a:endParaRPr lang="en-GB" sz="1800" b="1" dirty="0"/>
          </a:p>
          <a:p>
            <a:pPr lvl="0" rtl="0">
              <a:buFont typeface="Wingdings" panose="05000000000000000000" pitchFamily="2" charset="2"/>
              <a:buChar char="ü"/>
            </a:pPr>
            <a:endParaRPr lang="hr-HR" sz="180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4572000" y="1673536"/>
            <a:ext cx="4248026" cy="4717808"/>
          </a:xfrm>
        </p:spPr>
        <p:txBody>
          <a:bodyPr>
            <a:noAutofit/>
          </a:bodyPr>
          <a:lstStyle/>
          <a:p>
            <a:pPr defTabSz="719925">
              <a:spcBef>
                <a:spcPts val="600"/>
              </a:spcBef>
              <a:buFont typeface="Wingdings" panose="05000000000000000000" pitchFamily="2" charset="2"/>
              <a:buChar char="ü"/>
            </a:pPr>
            <a:r>
              <a:rPr lang="hr-HR" sz="1800" b="1" dirty="0"/>
              <a:t>mjerila koja trebaju ispunjavati udruge </a:t>
            </a:r>
            <a:r>
              <a:rPr lang="hr-HR" sz="1800" dirty="0"/>
              <a:t>koje provode programe i projekte od interesa za opće dobro</a:t>
            </a:r>
            <a:endParaRPr lang="en-GB" sz="1800" dirty="0"/>
          </a:p>
          <a:p>
            <a:pPr defTabSz="719925">
              <a:spcBef>
                <a:spcPts val="600"/>
              </a:spcBef>
              <a:buFont typeface="Wingdings" panose="05000000000000000000" pitchFamily="2" charset="2"/>
              <a:buChar char="ü"/>
            </a:pPr>
            <a:endParaRPr lang="hr-HR" sz="1800" dirty="0"/>
          </a:p>
          <a:p>
            <a:pPr defTabSz="7199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800" b="1" dirty="0"/>
              <a:t>nadležnosti i aktivnosti Ureda za udruge</a:t>
            </a:r>
            <a:r>
              <a:rPr lang="hr-HR" sz="1800" dirty="0"/>
              <a:t> Vlade Republike Hrvatske u koordinaciji praćenja financiranja programa i projekata za opće dobro koje provode udruge </a:t>
            </a:r>
          </a:p>
          <a:p>
            <a:pPr lvl="1" defTabSz="7199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400" dirty="0"/>
              <a:t>izrada Priručnika za postupanje u primjeni Uredbe s oglednim primjerima natječajne dokumentacije</a:t>
            </a:r>
          </a:p>
          <a:p>
            <a:pPr lvl="1" defTabSz="7199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400" dirty="0"/>
              <a:t>savjetovanje i edukacija davatelja sredstava na svim razinama</a:t>
            </a:r>
          </a:p>
          <a:p>
            <a:pPr lvl="1" defTabSz="719925"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hr-HR" sz="1400" dirty="0"/>
              <a:t> izrada godišnjeg izvještaja o financiranju programa i projekata udruga iz javnih izvora i primjeni Uredbe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294967295"/>
          </p:nvPr>
        </p:nvSpPr>
        <p:spPr>
          <a:xfrm>
            <a:off x="7619681" y="18646"/>
            <a:ext cx="1066688" cy="329149"/>
          </a:xfrm>
          <a:prstGeom prst="rect">
            <a:avLst/>
          </a:prstGeom>
        </p:spPr>
        <p:txBody>
          <a:bodyPr/>
          <a:lstStyle/>
          <a:p>
            <a:fld id="{690CCFBF-48DB-4587-9B9A-C9EC6337215B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83693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1" y="365448"/>
          <a:ext cx="6493669" cy="52381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1" y="1067050"/>
          <a:ext cx="7886700" cy="48381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226179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upload.wikimedia.org/wikipedia/commons/thumb/9/95/Croatia_map_municipalities.svg/350px-Croatia_map_municipalities.svg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2088" y="6182"/>
            <a:ext cx="2798227" cy="2734267"/>
          </a:xfrm>
          <a:prstGeom prst="rect">
            <a:avLst/>
          </a:prstGeom>
          <a:noFill/>
          <a:effectLst>
            <a:outerShdw blurRad="50800" dist="50800" dir="5400000" sx="96000" sy="96000" algn="ctr" rotWithShape="0">
              <a:schemeClr val="bg2">
                <a:alpha val="21000"/>
              </a:scheme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456482" y="273961"/>
          <a:ext cx="5683139" cy="11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hr-HR" sz="1800" dirty="0"/>
              <a:t>Kriterije, mjerila i postu</a:t>
            </a:r>
            <a:r>
              <a:rPr lang="sr-Latn-RS" sz="1800" dirty="0"/>
              <a:t>pke iz Uredbe </a:t>
            </a:r>
            <a:r>
              <a:rPr lang="sr-Latn-RS" sz="1800" b="1" dirty="0"/>
              <a:t>na odgovarajući način </a:t>
            </a:r>
            <a:r>
              <a:rPr lang="sr-Latn-RS" sz="1800" dirty="0"/>
              <a:t>primjenjuju i jedinice lokalne i područne (regionalne) samouprave kada iz javnih izvora (proračuna županija, gradova i općina) financiraju programe i projekte udruga, ako posebnim propisom nije drugačije uređeno, tako da: </a:t>
            </a:r>
          </a:p>
          <a:p>
            <a:pPr lvl="1"/>
            <a:r>
              <a:rPr lang="sr-Latn-RS" sz="1499" b="1" dirty="0"/>
              <a:t>sukladno odgovarajućim strateškim dokumentima </a:t>
            </a:r>
            <a:r>
              <a:rPr lang="sr-Latn-RS" sz="1499" dirty="0"/>
              <a:t>na lokalnoj i područnoj (regionalnoj) razini, utvrđuju prioritete za dodjelu financijskih sredstava programima i projektima i za to planiraju sredstva u proračunu, odnosno financijskom planu za narednu kalendarsku godinu</a:t>
            </a:r>
          </a:p>
          <a:p>
            <a:pPr lvl="1"/>
            <a:r>
              <a:rPr lang="sr-Latn-RS" sz="1499" b="1" dirty="0"/>
              <a:t>osiguravaju financijska sredstva, organizacijske kapacitete i ljudske resurse </a:t>
            </a:r>
            <a:r>
              <a:rPr lang="sr-Latn-RS" sz="1499" dirty="0"/>
              <a:t>za primjenu osnovnih standarda financiranja, ugovaranja i praćenja provedbe i vrednovanja rezultata programa i projekata iz svoga djelokruga</a:t>
            </a:r>
          </a:p>
          <a:p>
            <a:pPr lvl="1"/>
            <a:r>
              <a:rPr lang="sr-Latn-RS" sz="1499" b="1" dirty="0"/>
              <a:t>sustavno izgrađuju sposobnosti, posebna znanja i vještine svojih zaposlenika </a:t>
            </a:r>
            <a:r>
              <a:rPr lang="sr-Latn-RS" sz="1499" dirty="0"/>
              <a:t>koji rade na poslovima dodjele financijskih sredstava, ugovaranju i praćenju provedbe programa i projekata sukladno Uredbi</a:t>
            </a:r>
          </a:p>
          <a:p>
            <a:pPr lvl="1"/>
            <a:r>
              <a:rPr lang="sr-Latn-RS" sz="1499" b="1" dirty="0"/>
              <a:t>usklađuju svoje opće akte </a:t>
            </a:r>
            <a:r>
              <a:rPr lang="sr-Latn-RS" sz="1499" dirty="0"/>
              <a:t>kojima se uređuje financiranje i ugovaranje programa i projekata s  odredbama Uredbe </a:t>
            </a:r>
            <a:endParaRPr lang="en-GB" sz="1499" dirty="0"/>
          </a:p>
          <a:p>
            <a:pPr lvl="1"/>
            <a:r>
              <a:rPr lang="sr-Latn-RS" sz="1499" b="1" dirty="0"/>
              <a:t>izvještava</a:t>
            </a:r>
            <a:r>
              <a:rPr lang="en-GB" sz="1499" b="1" dirty="0" err="1"/>
              <a:t>ju</a:t>
            </a:r>
            <a:r>
              <a:rPr lang="sr-Latn-RS" sz="1499" b="1" dirty="0"/>
              <a:t> Ured za udruge </a:t>
            </a:r>
            <a:r>
              <a:rPr lang="sr-Latn-RS" sz="1499" dirty="0"/>
              <a:t>o dodijeljenim sredstvima</a:t>
            </a:r>
          </a:p>
          <a:p>
            <a:pPr lvl="1"/>
            <a:endParaRPr lang="sr-Latn-RS" sz="1499" dirty="0"/>
          </a:p>
          <a:p>
            <a:pPr marL="0" indent="0">
              <a:buNone/>
            </a:pPr>
            <a:endParaRPr lang="hr-HR" sz="1800" dirty="0"/>
          </a:p>
        </p:txBody>
      </p:sp>
    </p:spTree>
    <p:extLst>
      <p:ext uri="{BB962C8B-B14F-4D97-AF65-F5344CB8AC3E}">
        <p14:creationId xmlns:p14="http://schemas.microsoft.com/office/powerpoint/2010/main" val="38926962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56481" y="273961"/>
          <a:ext cx="8226720" cy="11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pPr marL="414726" indent="-414726">
              <a:buFont typeface="Wingdings" panose="05000000000000000000" pitchFamily="2" charset="2"/>
              <a:buChar char="ü"/>
            </a:pPr>
            <a:r>
              <a:rPr lang="hr-HR" sz="2358" dirty="0"/>
              <a:t>krovne </a:t>
            </a:r>
            <a:r>
              <a:rPr lang="hr-HR" sz="2358" dirty="0"/>
              <a:t>sportske udruge, kao korisnici sredstava sklopit će s ministarstvom </a:t>
            </a:r>
            <a:r>
              <a:rPr lang="hr-HR" sz="2358" b="1" dirty="0">
                <a:solidFill>
                  <a:schemeClr val="accent2"/>
                </a:solidFill>
              </a:rPr>
              <a:t>ugovore</a:t>
            </a:r>
            <a:r>
              <a:rPr lang="hr-HR" sz="2358" dirty="0"/>
              <a:t> kojima će biti definirana međusobna prava i </a:t>
            </a:r>
            <a:r>
              <a:rPr lang="hr-HR" sz="2358" dirty="0"/>
              <a:t>obveze</a:t>
            </a:r>
          </a:p>
          <a:p>
            <a:pPr marL="414726" indent="-414726">
              <a:buFont typeface="Wingdings" panose="05000000000000000000" pitchFamily="2" charset="2"/>
              <a:buChar char="ü"/>
            </a:pPr>
            <a:r>
              <a:rPr lang="hr-HR" sz="2358" dirty="0"/>
              <a:t>z</a:t>
            </a:r>
            <a:r>
              <a:rPr lang="hr-HR" sz="2358" dirty="0"/>
              <a:t>a </a:t>
            </a:r>
            <a:r>
              <a:rPr lang="hr-HR" sz="2358" dirty="0"/>
              <a:t>sredstva koja budu transferirali svojim članicama (nacionalnim) sportskim savezima, ove krovne sportske udruge će, sukladno Uredbi također trebati sa svojim članicama zaključiti ugovore i pratiti njihovo izvršenje</a:t>
            </a:r>
            <a:r>
              <a:rPr lang="hr-HR" sz="2358" dirty="0"/>
              <a:t>.</a:t>
            </a:r>
          </a:p>
          <a:p>
            <a:pPr marL="414726" indent="-414726">
              <a:buFont typeface="Wingdings" panose="05000000000000000000" pitchFamily="2" charset="2"/>
              <a:buChar char="ü"/>
            </a:pPr>
            <a:r>
              <a:rPr lang="hr-HR" sz="2358" dirty="0"/>
              <a:t>na </a:t>
            </a:r>
            <a:r>
              <a:rPr lang="hr-HR" sz="2358" dirty="0"/>
              <a:t>sve elemente financiranja javnih potreba u sportu koji ne budu (na drugačiji način) uređeni Pravilnikom, trebaju se primjenjivati odredbe Uredbe i Zakona o financijskom poslovanju i računovodstvu neprofitnih organizacija (odnosno pravilnika donesenih na temelju Zakona</a:t>
            </a:r>
            <a:r>
              <a:rPr lang="hr-HR" sz="2358" dirty="0"/>
              <a:t>) </a:t>
            </a:r>
            <a:endParaRPr lang="hr-HR" sz="2358" dirty="0"/>
          </a:p>
          <a:p>
            <a:endParaRPr lang="hr-HR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968510" y="5678178"/>
            <a:ext cx="1175490" cy="11794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760417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56481" y="273961"/>
          <a:ext cx="8226720" cy="11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programe javnih potreba u sportu na lokalnoj razini predlaže sportska zajednica, a donosi ih jedinica lokalne i područne (regionalne) samouprave, zajedno s godišnjim proračunom</a:t>
            </a:r>
          </a:p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 sredstvima za zadovoljavanje javnih potreba u sportu raspolaže sportska zajednica u jedinicama lokalne i područne (regionalne) samouprave i Gradu Zagrebu</a:t>
            </a:r>
          </a:p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za ostvarivanje programa javnih potreba u sportu jedinice lokalne i područne (regionalne) samouprave i Grad Zagreb osiguravaju financijska sredstva u svom proračunu, a sredstva za izvršenje programa zadovoljavanja javnih potreba jedinica lokalne samouprave prenosi na račun sportske zajednice, Grada Zagreba, grada ili općine</a:t>
            </a:r>
          </a:p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 o izvršenju programa javnih potreba u sportu sportska zajednica izvještava jedinicu lokalne odnosno regionalne (područne) samouprave u rokovima propisanim Zakonom o proračunu, a tijela jedinica lokalne i područne (regionalne) samouprave i Grada Zagreba nadležna za poslove sporta prate i nadziru izvršenje programa javnih potreba te prate korištenje i utrošak sredstava za te programe</a:t>
            </a:r>
          </a:p>
        </p:txBody>
      </p:sp>
    </p:spTree>
    <p:extLst>
      <p:ext uri="{BB962C8B-B14F-4D97-AF65-F5344CB8AC3E}">
        <p14:creationId xmlns:p14="http://schemas.microsoft.com/office/powerpoint/2010/main" val="8962330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18092" y="5614811"/>
            <a:ext cx="1748745" cy="1176314"/>
          </a:xfrm>
          <a:prstGeom prst="rect">
            <a:avLst/>
          </a:prstGeom>
        </p:spPr>
      </p:pic>
      <p:graphicFrame>
        <p:nvGraphicFramePr>
          <p:cNvPr id="2" name="Diagram 1"/>
          <p:cNvGraphicFramePr/>
          <p:nvPr>
            <p:extLst/>
          </p:nvPr>
        </p:nvGraphicFramePr>
        <p:xfrm>
          <a:off x="473485" y="317166"/>
          <a:ext cx="7560343" cy="11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2122651"/>
            <a:ext cx="8226720" cy="4006350"/>
          </a:xfrm>
        </p:spPr>
        <p:txBody>
          <a:bodyPr/>
          <a:lstStyle/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jedinice lokalne i područne (regionalne) samouprave i Grad Zagreb </a:t>
            </a:r>
            <a:r>
              <a:rPr lang="hr-HR" sz="1814" b="1" dirty="0"/>
              <a:t>mogu općim aktom detaljnije propisati </a:t>
            </a:r>
            <a:endParaRPr lang="en-GB" sz="1814" b="1" dirty="0"/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451" b="1" dirty="0"/>
              <a:t>metodologiju </a:t>
            </a:r>
            <a:r>
              <a:rPr lang="hr-HR" sz="1451" b="1" dirty="0"/>
              <a:t>i rokove za izradu i dostavu Programa javnih potreba</a:t>
            </a:r>
            <a:r>
              <a:rPr lang="hr-HR" sz="1451" dirty="0"/>
              <a:t>, </a:t>
            </a:r>
            <a:endParaRPr lang="en-GB" sz="1451" dirty="0"/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451" dirty="0"/>
              <a:t>način </a:t>
            </a:r>
            <a:r>
              <a:rPr lang="hr-HR" sz="1451" dirty="0"/>
              <a:t>izvršavanja Programa javnih potreba, </a:t>
            </a:r>
            <a:endParaRPr lang="en-GB" sz="1451" dirty="0"/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451" dirty="0"/>
              <a:t>način </a:t>
            </a:r>
            <a:r>
              <a:rPr lang="hr-HR" sz="1451" dirty="0"/>
              <a:t>i rokove izvještavanja o provedbi Programa javnih potreba te </a:t>
            </a:r>
            <a:endParaRPr lang="en-GB" sz="1451" dirty="0"/>
          </a:p>
          <a:p>
            <a:pPr marL="673930" lvl="1" indent="-259204">
              <a:buFont typeface="Wingdings" panose="05000000000000000000" pitchFamily="2" charset="2"/>
              <a:buChar char="ü"/>
            </a:pPr>
            <a:r>
              <a:rPr lang="hr-HR" sz="1451" dirty="0"/>
              <a:t>metodologiju </a:t>
            </a:r>
            <a:r>
              <a:rPr lang="hr-HR" sz="1451" dirty="0"/>
              <a:t>izrade financijskog plana iz ovoga članka (novi stavak 9. članka 76. Zakona o sportu)</a:t>
            </a:r>
          </a:p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pravne osobe u sustavu sporta obvezne su </a:t>
            </a:r>
            <a:r>
              <a:rPr lang="hr-HR" sz="1814" b="1" dirty="0"/>
              <a:t>javno objavljivati godišnje financijske izvještaje </a:t>
            </a:r>
            <a:endParaRPr lang="en-GB" sz="1814" b="1" dirty="0"/>
          </a:p>
          <a:p>
            <a:pPr marL="259204" indent="-259204">
              <a:buFont typeface="Wingdings" panose="05000000000000000000" pitchFamily="2" charset="2"/>
              <a:buChar char="ü"/>
            </a:pPr>
            <a:r>
              <a:rPr lang="hr-HR" sz="1814" dirty="0"/>
              <a:t>pravna </a:t>
            </a:r>
            <a:r>
              <a:rPr lang="hr-HR" sz="1814" dirty="0"/>
              <a:t>osoba u sustavu sporta obvezna je </a:t>
            </a:r>
            <a:r>
              <a:rPr lang="hr-HR" sz="1814" b="1" dirty="0"/>
              <a:t>objaviti godišnje financijske izvještaje na svojim mrežnim stranicama</a:t>
            </a:r>
            <a:r>
              <a:rPr lang="hr-HR" sz="1814" dirty="0"/>
              <a:t>, u roku od petnaest dana od dana predaje financijskog izvještaja Ministarstvu financija, odnosno </a:t>
            </a:r>
            <a:r>
              <a:rPr lang="en-GB" sz="1814" dirty="0"/>
              <a:t>FINA-</a:t>
            </a:r>
            <a:r>
              <a:rPr lang="en-GB" sz="1814" dirty="0" err="1"/>
              <a:t>i</a:t>
            </a:r>
            <a:r>
              <a:rPr lang="en-GB" sz="1814" dirty="0"/>
              <a:t> </a:t>
            </a:r>
            <a:r>
              <a:rPr lang="hr-HR" sz="1814" b="1" dirty="0"/>
              <a:t>ako </a:t>
            </a:r>
            <a:r>
              <a:rPr lang="hr-HR" sz="1814" b="1" dirty="0"/>
              <a:t>njezin godišnji proračun iznosi najmanje pet milijuna kuna </a:t>
            </a:r>
            <a:r>
              <a:rPr lang="hr-HR" sz="1814" dirty="0"/>
              <a:t>u poslovnoj godini za koju se godišnji financijski izvještaji sastavljaju</a:t>
            </a:r>
          </a:p>
          <a:p>
            <a:pPr marL="0" indent="0">
              <a:buNone/>
            </a:pPr>
            <a:endParaRPr lang="hr-HR" dirty="0"/>
          </a:p>
        </p:txBody>
      </p:sp>
    </p:spTree>
    <p:extLst>
      <p:ext uri="{BB962C8B-B14F-4D97-AF65-F5344CB8AC3E}">
        <p14:creationId xmlns:p14="http://schemas.microsoft.com/office/powerpoint/2010/main" val="298296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" name="Diagram 9"/>
          <p:cNvGraphicFramePr/>
          <p:nvPr>
            <p:extLst/>
          </p:nvPr>
        </p:nvGraphicFramePr>
        <p:xfrm>
          <a:off x="457921" y="275401"/>
          <a:ext cx="6073604" cy="114192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>
          <a:xfrm>
            <a:off x="630256" y="1998334"/>
            <a:ext cx="3867933" cy="506839"/>
          </a:xfrm>
          <a:solidFill>
            <a:srgbClr val="0070C0"/>
          </a:solidFill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na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nacionalnoj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razini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2"/>
          </p:nvPr>
        </p:nvSpPr>
        <p:spPr>
          <a:xfrm>
            <a:off x="630256" y="2633216"/>
            <a:ext cx="3867933" cy="355615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r-HR" dirty="0" smtClean="0"/>
              <a:t>Ministarstvo znanosti, obrazovanja i sporta zaključuje s Hrvatskom zajednicom tehničke kulture ugovor o financiranju javnih potreba u tehničkoj kulturi RH</a:t>
            </a:r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dirty="0"/>
              <a:t>Hrvatska zajednica tehničke kulture provodi javni natječaj za financiranje javnih potreba u tehničkoj kulturi i s nacionalnim savezima zaključuje ugovore o financiranju javnih potreba u tehničkoj kulturu </a:t>
            </a:r>
            <a:r>
              <a:rPr lang="hr-HR" dirty="0" smtClean="0"/>
              <a:t>RH</a:t>
            </a:r>
            <a:endParaRPr lang="en-GB" dirty="0" smtClean="0"/>
          </a:p>
          <a:p>
            <a:pPr algn="ctr"/>
            <a:r>
              <a:rPr lang="hr-HR" dirty="0" smtClean="0"/>
              <a:t>izvještavanje </a:t>
            </a:r>
            <a:r>
              <a:rPr lang="hr-HR" dirty="0"/>
              <a:t>Ureda za udruge o dodijeljenim sredstvima</a:t>
            </a:r>
          </a:p>
          <a:p>
            <a:pPr algn="ctr"/>
            <a:endParaRPr lang="en-GB" dirty="0" smtClean="0"/>
          </a:p>
          <a:p>
            <a:pPr algn="ctr"/>
            <a:endParaRPr lang="hr-HR" dirty="0" smtClean="0"/>
          </a:p>
          <a:p>
            <a:endParaRPr lang="en-GB" dirty="0" smtClean="0"/>
          </a:p>
          <a:p>
            <a:endParaRPr lang="hr-HR" dirty="0"/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3"/>
          </p:nvPr>
        </p:nvSpPr>
        <p:spPr>
          <a:xfrm>
            <a:off x="4629145" y="1985874"/>
            <a:ext cx="3886983" cy="506839"/>
          </a:xfrm>
          <a:solidFill>
            <a:srgbClr val="00B050"/>
          </a:solidFill>
        </p:spPr>
        <p:txBody>
          <a:bodyPr/>
          <a:lstStyle/>
          <a:p>
            <a:pPr algn="ctr"/>
            <a:r>
              <a:rPr lang="en-GB" dirty="0" err="1" smtClean="0">
                <a:solidFill>
                  <a:schemeClr val="bg1"/>
                </a:solidFill>
              </a:rPr>
              <a:t>na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lokalnoj</a:t>
            </a:r>
            <a:r>
              <a:rPr lang="en-GB" dirty="0" smtClean="0">
                <a:solidFill>
                  <a:schemeClr val="bg1"/>
                </a:solidFill>
              </a:rPr>
              <a:t> </a:t>
            </a:r>
            <a:r>
              <a:rPr lang="en-GB" dirty="0" err="1" smtClean="0">
                <a:solidFill>
                  <a:schemeClr val="bg1"/>
                </a:solidFill>
              </a:rPr>
              <a:t>razini</a:t>
            </a:r>
            <a:endParaRPr lang="hr-HR" dirty="0">
              <a:solidFill>
                <a:schemeClr val="bg1"/>
              </a:solidFill>
            </a:endParaRPr>
          </a:p>
        </p:txBody>
      </p:sp>
      <p:sp>
        <p:nvSpPr>
          <p:cNvPr id="7" name="Content Placeholder 6"/>
          <p:cNvSpPr>
            <a:spLocks noGrp="1"/>
          </p:cNvSpPr>
          <p:nvPr>
            <p:ph sz="quarter" idx="4"/>
          </p:nvPr>
        </p:nvSpPr>
        <p:spPr>
          <a:xfrm>
            <a:off x="4629145" y="2633216"/>
            <a:ext cx="3886983" cy="3556157"/>
          </a:xfrm>
        </p:spPr>
        <p:txBody>
          <a:bodyPr>
            <a:normAutofit fontScale="70000" lnSpcReduction="20000"/>
          </a:bodyPr>
          <a:lstStyle/>
          <a:p>
            <a:pPr algn="ctr"/>
            <a:r>
              <a:rPr lang="hr-HR" dirty="0" smtClean="0"/>
              <a:t>JLPS na temelju programa javnih potreba u tehničkoj kulturi zaključuje ugovor sa zajednicom tehničke kulture</a:t>
            </a:r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endParaRPr lang="hr-HR" dirty="0" smtClean="0"/>
          </a:p>
          <a:p>
            <a:pPr algn="ctr"/>
            <a:r>
              <a:rPr lang="hr-HR" dirty="0" smtClean="0"/>
              <a:t>Zajednica tehničke kulture provodi javni natječaj za financiranje javnih potreba u tehničkoj kulturi i sa savezima i udrugama tehničke kulture zaključuje ugovore o financiranju javnih potreba u tehničkoj kulturu</a:t>
            </a:r>
            <a:r>
              <a:rPr lang="en-GB" dirty="0" smtClean="0"/>
              <a:t> </a:t>
            </a:r>
            <a:r>
              <a:rPr lang="en-GB" dirty="0" err="1" smtClean="0"/>
              <a:t>na</a:t>
            </a:r>
            <a:r>
              <a:rPr lang="en-GB" dirty="0" smtClean="0"/>
              <a:t> </a:t>
            </a:r>
            <a:r>
              <a:rPr lang="en-GB" dirty="0" err="1" smtClean="0"/>
              <a:t>razini</a:t>
            </a:r>
            <a:r>
              <a:rPr lang="en-GB" dirty="0" smtClean="0"/>
              <a:t> JLPS</a:t>
            </a:r>
          </a:p>
          <a:p>
            <a:pPr algn="ctr"/>
            <a:r>
              <a:rPr lang="hr-HR" dirty="0"/>
              <a:t>izvještavanje Ureda za udruge o dodijeljenim sredstvima</a:t>
            </a:r>
          </a:p>
          <a:p>
            <a:pPr algn="ctr"/>
            <a:endParaRPr lang="hr-HR" dirty="0" smtClean="0"/>
          </a:p>
          <a:p>
            <a:endParaRPr lang="hr-H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7070003" y="57987"/>
            <a:ext cx="1810479" cy="1767807"/>
          </a:xfrm>
          <a:prstGeom prst="rect">
            <a:avLst/>
          </a:prstGeom>
        </p:spPr>
      </p:pic>
      <p:sp>
        <p:nvSpPr>
          <p:cNvPr id="5" name="Down Arrow 4"/>
          <p:cNvSpPr/>
          <p:nvPr/>
        </p:nvSpPr>
        <p:spPr>
          <a:xfrm>
            <a:off x="2128235" y="3543816"/>
            <a:ext cx="871975" cy="677261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600"/>
          </a:p>
        </p:txBody>
      </p:sp>
      <p:sp>
        <p:nvSpPr>
          <p:cNvPr id="6" name="Down Arrow 5"/>
          <p:cNvSpPr/>
          <p:nvPr/>
        </p:nvSpPr>
        <p:spPr>
          <a:xfrm>
            <a:off x="5884196" y="3471329"/>
            <a:ext cx="880441" cy="749748"/>
          </a:xfrm>
          <a:prstGeom prst="downArrow">
            <a:avLst/>
          </a:prstGeom>
          <a:solidFill>
            <a:srgbClr val="00B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2600"/>
          </a:p>
        </p:txBody>
      </p:sp>
    </p:spTree>
    <p:extLst>
      <p:ext uri="{BB962C8B-B14F-4D97-AF65-F5344CB8AC3E}">
        <p14:creationId xmlns:p14="http://schemas.microsoft.com/office/powerpoint/2010/main" val="7230559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9" name="Diagram 8"/>
          <p:cNvGraphicFramePr/>
          <p:nvPr>
            <p:extLst/>
          </p:nvPr>
        </p:nvGraphicFramePr>
        <p:xfrm>
          <a:off x="630255" y="548982"/>
          <a:ext cx="4660237" cy="115200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 Placeholder 4"/>
          <p:cNvSpPr>
            <a:spLocks noGrp="1"/>
          </p:cNvSpPr>
          <p:nvPr>
            <p:ph type="body" idx="1"/>
          </p:nvPr>
        </p:nvSpPr>
        <p:spPr>
          <a:xfrm>
            <a:off x="630255" y="2427195"/>
            <a:ext cx="3867933" cy="617869"/>
          </a:xfrm>
          <a:solidFill>
            <a:srgbClr val="92D050"/>
          </a:solidFill>
        </p:spPr>
        <p:txBody>
          <a:bodyPr>
            <a:normAutofit fontScale="85000" lnSpcReduction="20000"/>
          </a:bodyPr>
          <a:lstStyle/>
          <a:p>
            <a:r>
              <a:rPr lang="hr-HR" b="0" dirty="0" smtClean="0"/>
              <a:t>Obveze </a:t>
            </a:r>
            <a:r>
              <a:rPr lang="hr-HR" b="0" dirty="0" err="1" smtClean="0"/>
              <a:t>trgovačk</a:t>
            </a:r>
            <a:r>
              <a:rPr lang="en-GB" b="0" dirty="0" err="1" smtClean="0"/>
              <a:t>og</a:t>
            </a:r>
            <a:r>
              <a:rPr lang="hr-HR" b="0" dirty="0" smtClean="0"/>
              <a:t> </a:t>
            </a:r>
            <a:r>
              <a:rPr lang="hr-HR" b="0" dirty="0"/>
              <a:t>društva </a:t>
            </a:r>
            <a:r>
              <a:rPr lang="hr-HR" b="0" dirty="0" smtClean="0"/>
              <a:t>pri </a:t>
            </a:r>
            <a:r>
              <a:rPr lang="hr-HR" b="0" dirty="0"/>
              <a:t>dodjeljivanju </a:t>
            </a:r>
            <a:r>
              <a:rPr lang="hr-HR" dirty="0"/>
              <a:t>donacija</a:t>
            </a:r>
            <a:r>
              <a:rPr lang="hr-HR" dirty="0" smtClean="0"/>
              <a:t>:</a:t>
            </a:r>
            <a:endParaRPr lang="hr-HR" dirty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755976" y="3171852"/>
            <a:ext cx="3742213" cy="2703759"/>
          </a:xfrm>
        </p:spPr>
        <p:txBody>
          <a:bodyPr>
            <a:normAutofit fontScale="92500"/>
          </a:bodyPr>
          <a:lstStyle/>
          <a:p>
            <a:pPr marL="265483" lvl="1" indent="-257148"/>
            <a:r>
              <a:rPr lang="hr-HR" sz="1499" b="1" dirty="0"/>
              <a:t>javnim natječajem</a:t>
            </a:r>
            <a:r>
              <a:rPr lang="en-GB" sz="1499" b="1" dirty="0"/>
              <a:t> </a:t>
            </a:r>
            <a:r>
              <a:rPr lang="en-GB" sz="1499" b="1" dirty="0" err="1"/>
              <a:t>osigurati</a:t>
            </a:r>
            <a:r>
              <a:rPr lang="en-GB" sz="1499" b="1" dirty="0"/>
              <a:t> </a:t>
            </a:r>
            <a:r>
              <a:rPr lang="hr-HR" sz="1499" b="1" dirty="0"/>
              <a:t>transparentnost</a:t>
            </a:r>
            <a:r>
              <a:rPr lang="hr-HR" sz="1499" dirty="0"/>
              <a:t> postupka dodjele sredstava</a:t>
            </a:r>
            <a:endParaRPr lang="hr-HR" sz="1499" b="1" dirty="0"/>
          </a:p>
          <a:p>
            <a:pPr marL="265483" lvl="1" indent="-257148"/>
            <a:r>
              <a:rPr lang="hr-HR" sz="1499" dirty="0"/>
              <a:t>udruge moraju </a:t>
            </a:r>
            <a:r>
              <a:rPr lang="hr-HR" sz="1499" b="1" dirty="0"/>
              <a:t>ispunjavati uvjete</a:t>
            </a:r>
            <a:r>
              <a:rPr lang="hr-HR" sz="1499" dirty="0"/>
              <a:t> kao i kod dodjele ostalih sredstava iz javnih izvora</a:t>
            </a:r>
          </a:p>
          <a:p>
            <a:pPr marL="265483" lvl="1" indent="-257148"/>
            <a:r>
              <a:rPr lang="hr-HR" sz="1499" b="1" dirty="0"/>
              <a:t>nepristranost i izbjegavanje sukoba interesa</a:t>
            </a:r>
            <a:endParaRPr lang="hr-HR" sz="1499" dirty="0"/>
          </a:p>
          <a:p>
            <a:pPr marL="265483" lvl="1" indent="-257148"/>
            <a:r>
              <a:rPr lang="hr-HR" sz="1499" b="1" dirty="0"/>
              <a:t>zaključivanje ugovora</a:t>
            </a:r>
            <a:r>
              <a:rPr lang="hr-HR" sz="1499" dirty="0"/>
              <a:t> o dodjeli financijskih sredstava</a:t>
            </a:r>
          </a:p>
          <a:p>
            <a:pPr marL="265483" lvl="1" indent="-257148"/>
            <a:r>
              <a:rPr lang="hr-HR" sz="1499" b="1" dirty="0"/>
              <a:t>izvještavanje</a:t>
            </a:r>
            <a:r>
              <a:rPr lang="hr-HR" sz="1499" dirty="0"/>
              <a:t> </a:t>
            </a:r>
            <a:r>
              <a:rPr lang="en-GB" sz="1499" dirty="0" err="1"/>
              <a:t>Ureda</a:t>
            </a:r>
            <a:r>
              <a:rPr lang="en-GB" sz="1499" dirty="0"/>
              <a:t> za udruge </a:t>
            </a:r>
            <a:r>
              <a:rPr lang="hr-HR" sz="1499" dirty="0"/>
              <a:t>o dodijeljenim sredstvima</a:t>
            </a:r>
          </a:p>
          <a:p>
            <a:endParaRPr lang="hr-HR" dirty="0"/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3"/>
          </p:nvPr>
        </p:nvSpPr>
        <p:spPr>
          <a:xfrm>
            <a:off x="4989151" y="2427195"/>
            <a:ext cx="3526976" cy="617869"/>
          </a:xfrm>
          <a:solidFill>
            <a:srgbClr val="FFC000"/>
          </a:solidFill>
        </p:spPr>
        <p:txBody>
          <a:bodyPr>
            <a:normAutofit fontScale="85000" lnSpcReduction="20000"/>
          </a:bodyPr>
          <a:lstStyle/>
          <a:p>
            <a:r>
              <a:rPr lang="hr-HR" b="0" dirty="0" err="1" smtClean="0"/>
              <a:t>Obve</a:t>
            </a:r>
            <a:r>
              <a:rPr lang="en-GB" b="0" dirty="0" err="1" smtClean="0"/>
              <a:t>ze</a:t>
            </a:r>
            <a:r>
              <a:rPr lang="hr-HR" b="0" dirty="0" smtClean="0"/>
              <a:t> </a:t>
            </a:r>
            <a:r>
              <a:rPr lang="hr-HR" b="0" dirty="0" err="1" smtClean="0"/>
              <a:t>trgovačk</a:t>
            </a:r>
            <a:r>
              <a:rPr lang="en-GB" b="0" dirty="0" err="1" smtClean="0"/>
              <a:t>og</a:t>
            </a:r>
            <a:r>
              <a:rPr lang="hr-HR" b="0" dirty="0" smtClean="0"/>
              <a:t> </a:t>
            </a:r>
            <a:r>
              <a:rPr lang="hr-HR" b="0" dirty="0"/>
              <a:t>društva </a:t>
            </a:r>
            <a:r>
              <a:rPr lang="hr-HR" b="0" dirty="0" smtClean="0"/>
              <a:t>pri </a:t>
            </a:r>
            <a:r>
              <a:rPr lang="hr-HR" b="0" dirty="0"/>
              <a:t>dodjeljivanju </a:t>
            </a:r>
            <a:r>
              <a:rPr lang="hr-HR" dirty="0"/>
              <a:t>sponzorstva</a:t>
            </a:r>
            <a:r>
              <a:rPr lang="hr-HR" b="0" dirty="0" smtClean="0"/>
              <a:t>:</a:t>
            </a:r>
            <a:endParaRPr lang="hr-HR" b="0" dirty="0"/>
          </a:p>
        </p:txBody>
      </p:sp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4629145" y="3171851"/>
            <a:ext cx="3886983" cy="3137166"/>
          </a:xfrm>
        </p:spPr>
        <p:txBody>
          <a:bodyPr/>
          <a:lstStyle/>
          <a:p>
            <a:pPr marL="600013" lvl="1" indent="-257148"/>
            <a:r>
              <a:rPr lang="hr-HR" sz="1499" dirty="0"/>
              <a:t>udruge moraju </a:t>
            </a:r>
            <a:r>
              <a:rPr lang="hr-HR" sz="1499" b="1" dirty="0"/>
              <a:t>ispunjavati uvjete</a:t>
            </a:r>
            <a:r>
              <a:rPr lang="hr-HR" sz="1499" dirty="0"/>
              <a:t> kao i kod dodjele ostalih sredstava iz javnih izvora</a:t>
            </a:r>
          </a:p>
          <a:p>
            <a:pPr marL="600013" lvl="1" indent="-257148"/>
            <a:r>
              <a:rPr lang="hr-HR" sz="1499" b="1" dirty="0"/>
              <a:t>nepristranost i izbjegavanje sukoba interesa</a:t>
            </a:r>
            <a:endParaRPr lang="hr-HR" sz="1499" dirty="0"/>
          </a:p>
          <a:p>
            <a:pPr marL="600013" lvl="1" indent="-257148"/>
            <a:r>
              <a:rPr lang="hr-HR" sz="1499" b="1" dirty="0"/>
              <a:t>zaključivanje ugovora</a:t>
            </a:r>
            <a:r>
              <a:rPr lang="hr-HR" sz="1499" dirty="0"/>
              <a:t> o dodjeli financijskih sredstava</a:t>
            </a:r>
          </a:p>
          <a:p>
            <a:pPr marL="600013" lvl="1" indent="-257148"/>
            <a:r>
              <a:rPr lang="hr-HR" sz="1499" b="1" dirty="0"/>
              <a:t>izvještavanje</a:t>
            </a:r>
            <a:r>
              <a:rPr lang="hr-HR" sz="1499" dirty="0"/>
              <a:t> </a:t>
            </a:r>
            <a:r>
              <a:rPr lang="en-GB" sz="1499" dirty="0" err="1"/>
              <a:t>Ureda</a:t>
            </a:r>
            <a:r>
              <a:rPr lang="en-GB" sz="1499" dirty="0"/>
              <a:t> za udruge </a:t>
            </a:r>
            <a:r>
              <a:rPr lang="hr-HR" sz="1499" dirty="0"/>
              <a:t>o dodijeljenim sredstvima</a:t>
            </a:r>
          </a:p>
          <a:p>
            <a:endParaRPr lang="hr-H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676709" y="186608"/>
            <a:ext cx="3392415" cy="1696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25525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1" y="365447"/>
          <a:ext cx="7886700" cy="132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2315" y="2057333"/>
            <a:ext cx="8051800" cy="2547382"/>
          </a:xfrm>
        </p:spPr>
        <p:txBody>
          <a:bodyPr/>
          <a:lstStyle/>
          <a:p>
            <a:pPr marL="466567" indent="-466567">
              <a:buAutoNum type="alphaUcParenR"/>
            </a:pPr>
            <a:r>
              <a:rPr lang="en-GB" dirty="0" err="1" smtClean="0"/>
              <a:t>osnovni</a:t>
            </a:r>
            <a:r>
              <a:rPr lang="en-GB" dirty="0" smtClean="0"/>
              <a:t> </a:t>
            </a:r>
            <a:r>
              <a:rPr lang="en-GB" dirty="0" err="1"/>
              <a:t>standardi</a:t>
            </a:r>
            <a:r>
              <a:rPr lang="en-GB" dirty="0"/>
              <a:t> </a:t>
            </a:r>
            <a:r>
              <a:rPr lang="en-GB" b="1" dirty="0" err="1"/>
              <a:t>planiranja</a:t>
            </a:r>
            <a:r>
              <a:rPr lang="en-GB" b="1" dirty="0"/>
              <a:t> </a:t>
            </a:r>
            <a:r>
              <a:rPr lang="en-GB" b="1" dirty="0" err="1" smtClean="0"/>
              <a:t>financiranja</a:t>
            </a:r>
            <a:endParaRPr lang="en-GB" b="1" dirty="0" smtClean="0"/>
          </a:p>
          <a:p>
            <a:pPr marL="466567" indent="-466567">
              <a:buAutoNum type="alphaUcParenR"/>
            </a:pP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standardi</a:t>
            </a:r>
            <a:r>
              <a:rPr lang="en-GB" dirty="0"/>
              <a:t> </a:t>
            </a:r>
            <a:r>
              <a:rPr lang="en-GB" b="1" dirty="0" err="1"/>
              <a:t>provedbe</a:t>
            </a:r>
            <a:r>
              <a:rPr lang="en-GB" b="1" dirty="0"/>
              <a:t> </a:t>
            </a:r>
            <a:r>
              <a:rPr lang="en-GB" b="1" dirty="0" err="1" smtClean="0"/>
              <a:t>financiranja</a:t>
            </a:r>
            <a:endParaRPr lang="en-GB" b="1" dirty="0" smtClean="0"/>
          </a:p>
          <a:p>
            <a:pPr marL="466567" indent="-466567">
              <a:buAutoNum type="alphaUcParenR"/>
            </a:pPr>
            <a:r>
              <a:rPr lang="en-GB" dirty="0" err="1"/>
              <a:t>osnovni</a:t>
            </a:r>
            <a:r>
              <a:rPr lang="en-GB" dirty="0"/>
              <a:t> </a:t>
            </a:r>
            <a:r>
              <a:rPr lang="en-GB" dirty="0" err="1"/>
              <a:t>standardi</a:t>
            </a:r>
            <a:r>
              <a:rPr lang="en-GB" dirty="0"/>
              <a:t> </a:t>
            </a:r>
            <a:r>
              <a:rPr lang="en-GB" b="1" dirty="0" err="1"/>
              <a:t>praćenja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/>
              <a:t>vrednovanja</a:t>
            </a:r>
            <a:r>
              <a:rPr lang="en-GB" b="1" dirty="0"/>
              <a:t> </a:t>
            </a:r>
            <a:r>
              <a:rPr lang="en-GB" b="1" dirty="0" err="1"/>
              <a:t>financiranja</a:t>
            </a:r>
            <a:r>
              <a:rPr lang="en-GB" b="1" dirty="0"/>
              <a:t> </a:t>
            </a:r>
            <a:r>
              <a:rPr lang="en-GB" b="1" dirty="0" err="1"/>
              <a:t>i</a:t>
            </a:r>
            <a:r>
              <a:rPr lang="en-GB" b="1" dirty="0"/>
              <a:t> </a:t>
            </a:r>
            <a:r>
              <a:rPr lang="en-GB" b="1" dirty="0" err="1" smtClean="0"/>
              <a:t>izvještavanja</a:t>
            </a:r>
            <a:endParaRPr lang="en-GB" b="1" dirty="0" smtClean="0"/>
          </a:p>
          <a:p>
            <a:pPr marL="466567" indent="-466567">
              <a:buAutoNum type="alphaUcParenR"/>
            </a:pPr>
            <a:endParaRPr lang="en-GB" dirty="0"/>
          </a:p>
          <a:p>
            <a:pPr marL="0" indent="0">
              <a:buNone/>
            </a:pPr>
            <a:endParaRPr lang="en-GB" dirty="0" smtClean="0"/>
          </a:p>
          <a:p>
            <a:pPr marL="466567" indent="-466567"/>
            <a:endParaRPr lang="en-GB" dirty="0"/>
          </a:p>
          <a:p>
            <a:pPr marL="466567" indent="-466567">
              <a:buAutoNum type="alphaUcParenR"/>
            </a:pPr>
            <a:endParaRPr lang="en-GB" dirty="0"/>
          </a:p>
          <a:p>
            <a:endParaRPr lang="hr-HR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3030833" y="4681409"/>
            <a:ext cx="2725149" cy="217623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474313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56481" y="273961"/>
          <a:ext cx="8226720" cy="114336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2" y="1604521"/>
            <a:ext cx="7054806" cy="4524480"/>
          </a:xfrm>
        </p:spPr>
        <p:txBody>
          <a:bodyPr>
            <a:normAutofit lnSpcReduction="10000"/>
          </a:bodyPr>
          <a:lstStyle/>
          <a:p>
            <a:pPr marL="311045" indent="-311045">
              <a:lnSpc>
                <a:spcPct val="80000"/>
              </a:lnSpc>
              <a:spcAft>
                <a:spcPts val="544"/>
              </a:spcAft>
            </a:pPr>
            <a:r>
              <a:rPr lang="en-GB" altLang="sr-Latn-RS" sz="2177" dirty="0" err="1">
                <a:latin typeface="Calibri" pitchFamily="34" charset="0"/>
              </a:rPr>
              <a:t>Zakon</a:t>
            </a:r>
            <a:r>
              <a:rPr lang="en-GB" altLang="sr-Latn-RS" sz="2177" dirty="0">
                <a:latin typeface="Calibri" pitchFamily="34" charset="0"/>
              </a:rPr>
              <a:t> o </a:t>
            </a:r>
            <a:r>
              <a:rPr lang="en-GB" altLang="sr-Latn-RS" sz="2177" dirty="0" err="1">
                <a:latin typeface="Calibri" pitchFamily="34" charset="0"/>
              </a:rPr>
              <a:t>udrugama</a:t>
            </a:r>
            <a:r>
              <a:rPr lang="en-GB" altLang="sr-Latn-RS" sz="2177" dirty="0">
                <a:latin typeface="Calibri" pitchFamily="34" charset="0"/>
              </a:rPr>
              <a:t> (NN 74/14</a:t>
            </a:r>
            <a:r>
              <a:rPr lang="hr-HR" altLang="sr-Latn-RS" sz="2177" dirty="0">
                <a:latin typeface="Calibri" pitchFamily="34" charset="0"/>
              </a:rPr>
              <a:t>; NN 70/17</a:t>
            </a:r>
            <a:r>
              <a:rPr lang="en-GB" altLang="sr-Latn-RS" sz="2177" dirty="0">
                <a:latin typeface="Calibri" pitchFamily="34" charset="0"/>
              </a:rPr>
              <a:t>)</a:t>
            </a:r>
          </a:p>
          <a:p>
            <a:pPr marL="725771" lvl="1" indent="-311045">
              <a:lnSpc>
                <a:spcPct val="80000"/>
              </a:lnSpc>
              <a:spcAft>
                <a:spcPts val="544"/>
              </a:spcAft>
              <a:buFont typeface="Arial" pitchFamily="34" charset="0"/>
              <a:buChar char="•"/>
            </a:pPr>
            <a:r>
              <a:rPr lang="en-GB" altLang="sr-Latn-RS" sz="1814" dirty="0" err="1">
                <a:latin typeface="Calibri" pitchFamily="34" charset="0"/>
              </a:rPr>
              <a:t>Zakon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stupio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na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snagu</a:t>
            </a:r>
            <a:r>
              <a:rPr lang="en-GB" altLang="sr-Latn-RS" sz="1814" dirty="0">
                <a:latin typeface="Calibri" pitchFamily="34" charset="0"/>
              </a:rPr>
              <a:t> 1. </a:t>
            </a:r>
            <a:r>
              <a:rPr lang="en-GB" altLang="sr-Latn-RS" sz="1814" dirty="0" err="1">
                <a:latin typeface="Calibri" pitchFamily="34" charset="0"/>
              </a:rPr>
              <a:t>listopada</a:t>
            </a:r>
            <a:r>
              <a:rPr lang="en-GB" altLang="sr-Latn-RS" sz="1814" dirty="0">
                <a:latin typeface="Calibri" pitchFamily="34" charset="0"/>
              </a:rPr>
              <a:t> 2014.</a:t>
            </a:r>
          </a:p>
          <a:p>
            <a:pPr marL="725771" lvl="1" indent="-311045">
              <a:lnSpc>
                <a:spcPct val="80000"/>
              </a:lnSpc>
              <a:spcAft>
                <a:spcPts val="544"/>
              </a:spcAft>
              <a:buFont typeface="Arial" pitchFamily="34" charset="0"/>
              <a:buChar char="•"/>
            </a:pPr>
            <a:r>
              <a:rPr lang="en-GB" altLang="sr-Latn-RS" sz="1814" dirty="0" err="1">
                <a:latin typeface="Calibri" pitchFamily="34" charset="0"/>
              </a:rPr>
              <a:t>sve</a:t>
            </a:r>
            <a:r>
              <a:rPr lang="en-GB" altLang="sr-Latn-RS" sz="1814" dirty="0">
                <a:latin typeface="Calibri" pitchFamily="34" charset="0"/>
              </a:rPr>
              <a:t> udruge bile </a:t>
            </a:r>
            <a:r>
              <a:rPr lang="en-GB" altLang="sr-Latn-RS" sz="1814" dirty="0" err="1">
                <a:latin typeface="Calibri" pitchFamily="34" charset="0"/>
              </a:rPr>
              <a:t>su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dužne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uskladiti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svoje</a:t>
            </a:r>
            <a:r>
              <a:rPr lang="en-GB" altLang="sr-Latn-RS" sz="1814" dirty="0">
                <a:latin typeface="Calibri" pitchFamily="34" charset="0"/>
              </a:rPr>
              <a:t> statute s </a:t>
            </a:r>
            <a:r>
              <a:rPr lang="en-GB" altLang="sr-Latn-RS" sz="1814" dirty="0" err="1">
                <a:latin typeface="Calibri" pitchFamily="34" charset="0"/>
              </a:rPr>
              <a:t>ovim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Zakonom</a:t>
            </a:r>
            <a:r>
              <a:rPr lang="en-GB" altLang="sr-Latn-RS" sz="1814" dirty="0">
                <a:latin typeface="Calibri" pitchFamily="34" charset="0"/>
              </a:rPr>
              <a:t> u </a:t>
            </a:r>
            <a:r>
              <a:rPr lang="en-GB" altLang="sr-Latn-RS" sz="1814" dirty="0" err="1">
                <a:latin typeface="Calibri" pitchFamily="34" charset="0"/>
              </a:rPr>
              <a:t>roku</a:t>
            </a:r>
            <a:r>
              <a:rPr lang="en-GB" altLang="sr-Latn-RS" sz="1814" dirty="0">
                <a:latin typeface="Calibri" pitchFamily="34" charset="0"/>
              </a:rPr>
              <a:t> od </a:t>
            </a:r>
            <a:r>
              <a:rPr lang="en-GB" altLang="sr-Latn-RS" sz="1814" dirty="0" err="1">
                <a:latin typeface="Calibri" pitchFamily="34" charset="0"/>
              </a:rPr>
              <a:t>godinu</a:t>
            </a:r>
            <a:r>
              <a:rPr lang="en-GB" altLang="sr-Latn-RS" sz="1814" dirty="0">
                <a:latin typeface="Calibri" pitchFamily="34" charset="0"/>
              </a:rPr>
              <a:t> dana od </a:t>
            </a:r>
            <a:r>
              <a:rPr lang="en-GB" altLang="sr-Latn-RS" sz="1814" dirty="0" err="1">
                <a:latin typeface="Calibri" pitchFamily="34" charset="0"/>
              </a:rPr>
              <a:t>stupanja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Zakona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na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snagu</a:t>
            </a:r>
            <a:r>
              <a:rPr lang="en-GB" altLang="sr-Latn-RS" sz="1814" dirty="0">
                <a:latin typeface="Calibri" pitchFamily="34" charset="0"/>
              </a:rPr>
              <a:t> (do 1. </a:t>
            </a:r>
            <a:r>
              <a:rPr lang="en-GB" altLang="sr-Latn-RS" sz="1814" dirty="0" err="1">
                <a:latin typeface="Calibri" pitchFamily="34" charset="0"/>
              </a:rPr>
              <a:t>listopada</a:t>
            </a:r>
            <a:r>
              <a:rPr lang="en-GB" altLang="sr-Latn-RS" sz="1814" dirty="0">
                <a:latin typeface="Calibri" pitchFamily="34" charset="0"/>
              </a:rPr>
              <a:t> 2015</a:t>
            </a:r>
            <a:r>
              <a:rPr lang="en-GB" altLang="sr-Latn-RS" sz="1814" dirty="0">
                <a:latin typeface="Calibri" pitchFamily="34" charset="0"/>
              </a:rPr>
              <a:t>.) </a:t>
            </a:r>
            <a:endParaRPr lang="en-GB" altLang="sr-Latn-RS" sz="1814" dirty="0">
              <a:latin typeface="Calibri" pitchFamily="34" charset="0"/>
            </a:endParaRPr>
          </a:p>
          <a:p>
            <a:pPr marL="725771" lvl="1" indent="-311045">
              <a:lnSpc>
                <a:spcPct val="80000"/>
              </a:lnSpc>
              <a:spcAft>
                <a:spcPts val="544"/>
              </a:spcAft>
              <a:buFont typeface="Arial" pitchFamily="34" charset="0"/>
              <a:buChar char="•"/>
            </a:pPr>
            <a:r>
              <a:rPr lang="en-GB" altLang="sr-Latn-RS" sz="1814" dirty="0" err="1">
                <a:latin typeface="Calibri" pitchFamily="34" charset="0"/>
              </a:rPr>
              <a:t>cilj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donošenja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novog</a:t>
            </a:r>
            <a:r>
              <a:rPr lang="en-GB" altLang="sr-Latn-RS" sz="1814" dirty="0">
                <a:latin typeface="Calibri" pitchFamily="34" charset="0"/>
              </a:rPr>
              <a:t> </a:t>
            </a:r>
            <a:r>
              <a:rPr lang="en-GB" altLang="sr-Latn-RS" sz="1814" dirty="0" err="1">
                <a:latin typeface="Calibri" pitchFamily="34" charset="0"/>
              </a:rPr>
              <a:t>Zakona</a:t>
            </a:r>
            <a:r>
              <a:rPr lang="en-GB" altLang="sr-Latn-RS" sz="1814" dirty="0">
                <a:latin typeface="Calibri" pitchFamily="34" charset="0"/>
              </a:rPr>
              <a:t> o </a:t>
            </a:r>
            <a:r>
              <a:rPr lang="en-GB" altLang="sr-Latn-RS" sz="1814" dirty="0" err="1">
                <a:latin typeface="Calibri" pitchFamily="34" charset="0"/>
              </a:rPr>
              <a:t>udrugama</a:t>
            </a:r>
            <a:r>
              <a:rPr lang="en-GB" altLang="sr-Latn-RS" sz="1814" dirty="0">
                <a:latin typeface="Calibri" pitchFamily="34" charset="0"/>
              </a:rPr>
              <a:t>: </a:t>
            </a:r>
          </a:p>
          <a:p>
            <a:pPr marL="1140497" lvl="2" indent="-311045">
              <a:lnSpc>
                <a:spcPct val="80000"/>
              </a:lnSpc>
              <a:spcAft>
                <a:spcPts val="544"/>
              </a:spcAft>
            </a:pPr>
            <a:r>
              <a:rPr lang="en-GB" altLang="sr-Latn-RS" sz="1451" dirty="0" err="1">
                <a:latin typeface="Calibri" pitchFamily="34" charset="0"/>
              </a:rPr>
              <a:t>osiguravanje</a:t>
            </a:r>
            <a:r>
              <a:rPr lang="en-GB" altLang="sr-Latn-RS" sz="1451" dirty="0">
                <a:latin typeface="Calibri" pitchFamily="34" charset="0"/>
              </a:rPr>
              <a:t> </a:t>
            </a:r>
            <a:r>
              <a:rPr lang="en-GB" altLang="sr-Latn-RS" sz="1451" dirty="0" err="1">
                <a:latin typeface="Calibri" pitchFamily="34" charset="0"/>
              </a:rPr>
              <a:t>učinkovitog</a:t>
            </a:r>
            <a:r>
              <a:rPr lang="en-GB" altLang="sr-Latn-RS" sz="1451" dirty="0">
                <a:latin typeface="Calibri" pitchFamily="34" charset="0"/>
              </a:rPr>
              <a:t> </a:t>
            </a:r>
            <a:r>
              <a:rPr lang="en-GB" altLang="sr-Latn-RS" sz="1451" dirty="0" err="1">
                <a:latin typeface="Calibri" pitchFamily="34" charset="0"/>
              </a:rPr>
              <a:t>djelovanja</a:t>
            </a:r>
            <a:r>
              <a:rPr lang="en-GB" altLang="sr-Latn-RS" sz="1451" dirty="0">
                <a:latin typeface="Calibri" pitchFamily="34" charset="0"/>
              </a:rPr>
              <a:t> udruga </a:t>
            </a:r>
            <a:r>
              <a:rPr lang="en-GB" altLang="sr-Latn-RS" sz="1451" dirty="0" err="1">
                <a:latin typeface="Calibri" pitchFamily="34" charset="0"/>
              </a:rPr>
              <a:t>sa</a:t>
            </a:r>
            <a:r>
              <a:rPr lang="en-GB" altLang="sr-Latn-RS" sz="1451" dirty="0">
                <a:latin typeface="Calibri" pitchFamily="34" charset="0"/>
              </a:rPr>
              <a:t> </a:t>
            </a:r>
            <a:r>
              <a:rPr lang="en-GB" altLang="sr-Latn-RS" sz="1451" dirty="0" err="1">
                <a:latin typeface="Calibri" pitchFamily="34" charset="0"/>
              </a:rPr>
              <a:t>svojstvom</a:t>
            </a:r>
            <a:r>
              <a:rPr lang="en-GB" altLang="sr-Latn-RS" sz="1451" dirty="0">
                <a:latin typeface="Calibri" pitchFamily="34" charset="0"/>
              </a:rPr>
              <a:t> </a:t>
            </a:r>
            <a:r>
              <a:rPr lang="en-GB" altLang="sr-Latn-RS" sz="1451" dirty="0" err="1">
                <a:latin typeface="Calibri" pitchFamily="34" charset="0"/>
              </a:rPr>
              <a:t>pravne</a:t>
            </a:r>
            <a:r>
              <a:rPr lang="en-GB" altLang="sr-Latn-RS" sz="1451" dirty="0">
                <a:latin typeface="Calibri" pitchFamily="34" charset="0"/>
              </a:rPr>
              <a:t> </a:t>
            </a:r>
            <a:r>
              <a:rPr lang="en-GB" altLang="sr-Latn-RS" sz="1451" dirty="0" err="1">
                <a:latin typeface="Calibri" pitchFamily="34" charset="0"/>
              </a:rPr>
              <a:t>osobe</a:t>
            </a:r>
            <a:r>
              <a:rPr lang="en-GB" altLang="sr-Latn-RS" sz="1451" dirty="0">
                <a:latin typeface="Calibri" pitchFamily="34" charset="0"/>
              </a:rPr>
              <a:t>  </a:t>
            </a:r>
          </a:p>
          <a:p>
            <a:pPr marL="1140497" lvl="2" indent="-311045">
              <a:lnSpc>
                <a:spcPct val="80000"/>
              </a:lnSpc>
              <a:spcAft>
                <a:spcPts val="544"/>
              </a:spcAft>
            </a:pPr>
            <a:r>
              <a:rPr lang="en-GB" altLang="sr-Latn-RS" sz="1451" b="1" dirty="0" err="1">
                <a:latin typeface="Calibri" pitchFamily="34" charset="0"/>
              </a:rPr>
              <a:t>stvaranje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preduvjeta</a:t>
            </a:r>
            <a:r>
              <a:rPr lang="en-GB" altLang="sr-Latn-RS" sz="1451" b="1" dirty="0">
                <a:latin typeface="Calibri" pitchFamily="34" charset="0"/>
              </a:rPr>
              <a:t> za </a:t>
            </a:r>
            <a:r>
              <a:rPr lang="en-GB" altLang="sr-Latn-RS" sz="1451" b="1" dirty="0" err="1">
                <a:latin typeface="Calibri" pitchFamily="34" charset="0"/>
              </a:rPr>
              <a:t>djelotvorno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financiranje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programa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i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projekata</a:t>
            </a:r>
            <a:r>
              <a:rPr lang="en-GB" altLang="sr-Latn-RS" sz="1451" b="1" dirty="0">
                <a:latin typeface="Calibri" pitchFamily="34" charset="0"/>
              </a:rPr>
              <a:t> od </a:t>
            </a:r>
            <a:r>
              <a:rPr lang="en-GB" altLang="sr-Latn-RS" sz="1451" b="1" dirty="0" err="1">
                <a:latin typeface="Calibri" pitchFamily="34" charset="0"/>
              </a:rPr>
              <a:t>interesa</a:t>
            </a:r>
            <a:r>
              <a:rPr lang="en-GB" altLang="sr-Latn-RS" sz="1451" b="1" dirty="0">
                <a:latin typeface="Calibri" pitchFamily="34" charset="0"/>
              </a:rPr>
              <a:t> za </a:t>
            </a:r>
            <a:r>
              <a:rPr lang="en-GB" altLang="sr-Latn-RS" sz="1451" b="1" dirty="0" err="1">
                <a:latin typeface="Calibri" pitchFamily="34" charset="0"/>
              </a:rPr>
              <a:t>opće</a:t>
            </a:r>
            <a:r>
              <a:rPr lang="en-GB" altLang="sr-Latn-RS" sz="1451" b="1" dirty="0">
                <a:latin typeface="Calibri" pitchFamily="34" charset="0"/>
              </a:rPr>
              <a:t> dobro </a:t>
            </a:r>
            <a:r>
              <a:rPr lang="en-GB" altLang="sr-Latn-RS" sz="1451" b="1" dirty="0" err="1">
                <a:latin typeface="Calibri" pitchFamily="34" charset="0"/>
              </a:rPr>
              <a:t>koje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provode</a:t>
            </a:r>
            <a:r>
              <a:rPr lang="en-GB" altLang="sr-Latn-RS" sz="1451" b="1" dirty="0">
                <a:latin typeface="Calibri" pitchFamily="34" charset="0"/>
              </a:rPr>
              <a:t> udruge u </a:t>
            </a:r>
            <a:r>
              <a:rPr lang="en-GB" altLang="sr-Latn-RS" sz="1451" b="1" dirty="0" err="1">
                <a:latin typeface="Calibri" pitchFamily="34" charset="0"/>
              </a:rPr>
              <a:t>Republici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r>
              <a:rPr lang="en-GB" altLang="sr-Latn-RS" sz="1451" b="1" dirty="0" err="1">
                <a:latin typeface="Calibri" pitchFamily="34" charset="0"/>
              </a:rPr>
              <a:t>Hrvatskoj</a:t>
            </a:r>
            <a:r>
              <a:rPr lang="en-GB" altLang="sr-Latn-RS" sz="1451" b="1" dirty="0">
                <a:latin typeface="Calibri" pitchFamily="34" charset="0"/>
              </a:rPr>
              <a:t> </a:t>
            </a:r>
            <a:endParaRPr lang="en-GB" altLang="sr-Latn-RS" sz="1451" b="1" dirty="0">
              <a:latin typeface="Calibri" pitchFamily="34" charset="0"/>
            </a:endParaRPr>
          </a:p>
          <a:p>
            <a:pPr marL="725771" lvl="1" indent="-311045">
              <a:lnSpc>
                <a:spcPct val="80000"/>
              </a:lnSpc>
              <a:spcAft>
                <a:spcPts val="544"/>
              </a:spcAft>
              <a:buFont typeface="Arial" pitchFamily="34" charset="0"/>
              <a:buChar char="•"/>
            </a:pPr>
            <a:endParaRPr lang="en-GB" altLang="sr-Latn-RS" sz="1814" dirty="0">
              <a:latin typeface="Calibri" pitchFamily="34" charset="0"/>
            </a:endParaRPr>
          </a:p>
          <a:p>
            <a:pPr marL="311045" indent="-311045">
              <a:lnSpc>
                <a:spcPct val="80000"/>
              </a:lnSpc>
              <a:spcAft>
                <a:spcPts val="544"/>
              </a:spcAft>
            </a:pPr>
            <a:r>
              <a:rPr lang="en-GB" altLang="sr-Latn-RS" sz="2177" dirty="0" err="1">
                <a:latin typeface="Calibri" pitchFamily="34" charset="0"/>
              </a:rPr>
              <a:t>Pravilnik</a:t>
            </a:r>
            <a:r>
              <a:rPr lang="en-GB" altLang="sr-Latn-RS" sz="2177" dirty="0">
                <a:latin typeface="Calibri" pitchFamily="34" charset="0"/>
              </a:rPr>
              <a:t> o </a:t>
            </a:r>
            <a:r>
              <a:rPr lang="en-GB" altLang="sr-Latn-RS" sz="2177" dirty="0" err="1">
                <a:latin typeface="Calibri" pitchFamily="34" charset="0"/>
              </a:rPr>
              <a:t>sadržaju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i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načinu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vođenja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Registra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udruga</a:t>
            </a:r>
            <a:endParaRPr lang="en-GB" altLang="sr-Latn-RS" sz="2177" dirty="0">
              <a:latin typeface="Calibri" pitchFamily="34" charset="0"/>
            </a:endParaRPr>
          </a:p>
          <a:p>
            <a:pPr marL="311045" indent="-311045">
              <a:lnSpc>
                <a:spcPct val="80000"/>
              </a:lnSpc>
              <a:spcAft>
                <a:spcPts val="544"/>
              </a:spcAft>
            </a:pPr>
            <a:r>
              <a:rPr lang="en-GB" altLang="sr-Latn-RS" sz="2177" b="1" dirty="0" err="1">
                <a:latin typeface="Calibri" pitchFamily="34" charset="0"/>
              </a:rPr>
              <a:t>Uredba</a:t>
            </a:r>
            <a:r>
              <a:rPr lang="en-GB" altLang="sr-Latn-RS" sz="2177" b="1" dirty="0">
                <a:latin typeface="Calibri" pitchFamily="34" charset="0"/>
              </a:rPr>
              <a:t> o </a:t>
            </a:r>
            <a:r>
              <a:rPr lang="en-GB" altLang="sr-Latn-RS" sz="2177" b="1" dirty="0" err="1">
                <a:latin typeface="Calibri" pitchFamily="34" charset="0"/>
              </a:rPr>
              <a:t>kriterijima</a:t>
            </a:r>
            <a:r>
              <a:rPr lang="en-GB" altLang="sr-Latn-RS" sz="2177" b="1" dirty="0">
                <a:latin typeface="Calibri" pitchFamily="34" charset="0"/>
              </a:rPr>
              <a:t> , </a:t>
            </a:r>
            <a:r>
              <a:rPr lang="en-GB" altLang="sr-Latn-RS" sz="2177" b="1" dirty="0" err="1">
                <a:latin typeface="Calibri" pitchFamily="34" charset="0"/>
              </a:rPr>
              <a:t>mjerilima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i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postupcima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financiranja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i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ugovaranja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programa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i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projekata</a:t>
            </a:r>
            <a:r>
              <a:rPr lang="en-GB" altLang="sr-Latn-RS" sz="2177" b="1" dirty="0">
                <a:latin typeface="Calibri" pitchFamily="34" charset="0"/>
              </a:rPr>
              <a:t> od </a:t>
            </a:r>
            <a:r>
              <a:rPr lang="en-GB" altLang="sr-Latn-RS" sz="2177" b="1" dirty="0" err="1">
                <a:latin typeface="Calibri" pitchFamily="34" charset="0"/>
              </a:rPr>
              <a:t>interesa</a:t>
            </a:r>
            <a:r>
              <a:rPr lang="en-GB" altLang="sr-Latn-RS" sz="2177" b="1" dirty="0">
                <a:latin typeface="Calibri" pitchFamily="34" charset="0"/>
              </a:rPr>
              <a:t> za </a:t>
            </a:r>
            <a:r>
              <a:rPr lang="en-GB" altLang="sr-Latn-RS" sz="2177" b="1" dirty="0" err="1">
                <a:latin typeface="Calibri" pitchFamily="34" charset="0"/>
              </a:rPr>
              <a:t>opće</a:t>
            </a:r>
            <a:r>
              <a:rPr lang="en-GB" altLang="sr-Latn-RS" sz="2177" b="1" dirty="0">
                <a:latin typeface="Calibri" pitchFamily="34" charset="0"/>
              </a:rPr>
              <a:t> dobro </a:t>
            </a:r>
            <a:r>
              <a:rPr lang="en-GB" altLang="sr-Latn-RS" sz="2177" b="1" dirty="0" err="1">
                <a:latin typeface="Calibri" pitchFamily="34" charset="0"/>
              </a:rPr>
              <a:t>koje</a:t>
            </a:r>
            <a:r>
              <a:rPr lang="en-GB" altLang="sr-Latn-RS" sz="2177" b="1" dirty="0">
                <a:latin typeface="Calibri" pitchFamily="34" charset="0"/>
              </a:rPr>
              <a:t> </a:t>
            </a:r>
            <a:r>
              <a:rPr lang="en-GB" altLang="sr-Latn-RS" sz="2177" b="1" dirty="0" err="1">
                <a:latin typeface="Calibri" pitchFamily="34" charset="0"/>
              </a:rPr>
              <a:t>provode</a:t>
            </a:r>
            <a:r>
              <a:rPr lang="en-GB" altLang="sr-Latn-RS" sz="2177" b="1" dirty="0">
                <a:latin typeface="Calibri" pitchFamily="34" charset="0"/>
              </a:rPr>
              <a:t> udruge (NN 26/15)</a:t>
            </a:r>
          </a:p>
          <a:p>
            <a:pPr marL="311045" indent="-311045">
              <a:lnSpc>
                <a:spcPct val="80000"/>
              </a:lnSpc>
              <a:spcAft>
                <a:spcPts val="544"/>
              </a:spcAft>
            </a:pPr>
            <a:r>
              <a:rPr lang="en-GB" altLang="sr-Latn-RS" sz="2177" dirty="0" err="1">
                <a:latin typeface="Calibri" pitchFamily="34" charset="0"/>
              </a:rPr>
              <a:t>Zakon</a:t>
            </a:r>
            <a:r>
              <a:rPr lang="en-GB" altLang="sr-Latn-RS" sz="2177" dirty="0">
                <a:latin typeface="Calibri" pitchFamily="34" charset="0"/>
              </a:rPr>
              <a:t> o </a:t>
            </a:r>
            <a:r>
              <a:rPr lang="en-GB" altLang="sr-Latn-RS" sz="2177" dirty="0" err="1">
                <a:latin typeface="Calibri" pitchFamily="34" charset="0"/>
              </a:rPr>
              <a:t>financijskom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poslovanju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i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računovodstvu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neprofitnih</a:t>
            </a:r>
            <a:r>
              <a:rPr lang="en-GB" altLang="sr-Latn-RS" sz="2177" dirty="0">
                <a:latin typeface="Calibri" pitchFamily="34" charset="0"/>
              </a:rPr>
              <a:t> </a:t>
            </a:r>
            <a:r>
              <a:rPr lang="en-GB" altLang="sr-Latn-RS" sz="2177" dirty="0" err="1">
                <a:latin typeface="Calibri" pitchFamily="34" charset="0"/>
              </a:rPr>
              <a:t>organizacija</a:t>
            </a:r>
            <a:r>
              <a:rPr lang="en-GB" altLang="sr-Latn-RS" sz="2177" dirty="0">
                <a:latin typeface="Calibri" pitchFamily="34" charset="0"/>
              </a:rPr>
              <a:t> (NN 121/14)</a:t>
            </a:r>
            <a:endParaRPr lang="hr-HR" sz="2177" dirty="0"/>
          </a:p>
        </p:txBody>
      </p:sp>
      <p:pic>
        <p:nvPicPr>
          <p:cNvPr id="6" name="Picture 5">
            <a:hlinkClick r:id="rId7"/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6543838" y="5427101"/>
            <a:ext cx="2600162" cy="14037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29475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1" y="305131"/>
          <a:ext cx="7886700" cy="7724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98" y="1383298"/>
            <a:ext cx="8165306" cy="4854355"/>
          </a:xfrm>
        </p:spPr>
        <p:txBody>
          <a:bodyPr/>
          <a:lstStyle/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utvrđivanje prioriteta za financiranje na godišnjoj razini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financiranje se provodi putem javnog natječaja ili javnog poziva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objava godišnjeg plana natječaja na internetskim stranicama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javni natječaj mora sadržavati uvjete za prijavu, mjerila za ocjenjivanje, postupak odobravanja i postupak podnošenja prigovora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javni natječaj mora biti otvoren najmanje 30 dana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unaprijed poznat broj projekata, najniži i najviši iznos za financiranje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2268" dirty="0"/>
              <a:t>unaprijed utvrđeni postupci za sprječavanje sukoba interesa u provedbi natječaja</a:t>
            </a:r>
          </a:p>
          <a:p>
            <a:pPr marL="829452" lvl="1" indent="-414726">
              <a:buFont typeface="+mj-lt"/>
              <a:buAutoNum type="arabicPeriod"/>
            </a:pPr>
            <a:endParaRPr lang="hr-HR" dirty="0" smtClean="0"/>
          </a:p>
          <a:p>
            <a:pPr marL="829452" lvl="1" indent="-414726">
              <a:buFont typeface="+mj-lt"/>
              <a:buAutoNum type="arabicPeriod"/>
            </a:pPr>
            <a:endParaRPr lang="hr-HR" dirty="0" smtClean="0"/>
          </a:p>
          <a:p>
            <a:pPr marL="829452" lvl="1" indent="-414726">
              <a:buFont typeface="+mj-lt"/>
              <a:buAutoNum type="arabicPeriod"/>
            </a:pPr>
            <a:endParaRPr lang="hr-HR" dirty="0" smtClean="0"/>
          </a:p>
        </p:txBody>
      </p:sp>
    </p:spTree>
    <p:extLst>
      <p:ext uri="{BB962C8B-B14F-4D97-AF65-F5344CB8AC3E}">
        <p14:creationId xmlns:p14="http://schemas.microsoft.com/office/powerpoint/2010/main" val="29165525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Diagram 4"/>
          <p:cNvGraphicFramePr/>
          <p:nvPr>
            <p:extLst/>
          </p:nvPr>
        </p:nvGraphicFramePr>
        <p:xfrm>
          <a:off x="628650" y="228443"/>
          <a:ext cx="6958013" cy="102485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975" y="1404158"/>
            <a:ext cx="8616950" cy="4594367"/>
          </a:xfrm>
        </p:spPr>
        <p:txBody>
          <a:bodyPr numCol="2">
            <a:normAutofit lnSpcReduction="10000"/>
          </a:bodyPr>
          <a:lstStyle/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natječaj provodi posebna ustrojstvena jedinica ili povjerenstvo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propisana natječajna dokumentacija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podrška potencijalnim prijaviteljima - javni odgovori na pitanja i/ili radionice za izradu projektnih prijava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način dostave prijava – elektronički i/ili u papirnatom obliku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provjera ispunjavanja formalnih natječajnih uvjeta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prijavljene projekte ocjenjuje stručno povjerenstvo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članovi povjerenstva potpisuju izjavu o nepristranosti i povjerljivosti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troškovi rada povjerenstva dio su troškova cjelokupnog natječaja</a:t>
            </a:r>
          </a:p>
          <a:p>
            <a:pPr marL="829452" lvl="1" indent="-414726">
              <a:buFont typeface="+mj-lt"/>
              <a:buAutoNum type="arabicPeriod"/>
            </a:pPr>
            <a:endParaRPr lang="en-GB" sz="1633" dirty="0"/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rezultati natječaja javno se objavljuju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svaki prijavitelj dobiva pisanu obavijest o ocjeni projekta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mogućnost naknadnog uvida prijavitelja u zbirnu ocjenu kvalitete svog prijavljenog programa ili projekta,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mogućnost podnošenja prigovora na odluku o neispunjavanju propisanih uvjeta natječaja, odnosno na odluku o dodjeli financijskih sredstava,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obvezno sklapanje ugovora o financiranju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pribavljanje izjave prijavitelja o nepostojanju i izbjegavanju dvostrukog financiranja </a:t>
            </a:r>
          </a:p>
          <a:p>
            <a:pPr marL="829452" lvl="1" indent="-414726">
              <a:buFont typeface="+mj-lt"/>
              <a:buAutoNum type="arabicPeriod"/>
            </a:pPr>
            <a:r>
              <a:rPr lang="hr-HR" sz="1633" dirty="0"/>
              <a:t>arhiviranje dokumentacije vezane uz programe i projekte koji nisu odobreni za financiranje</a:t>
            </a:r>
            <a:endParaRPr lang="hr-HR" sz="1633" dirty="0"/>
          </a:p>
        </p:txBody>
      </p:sp>
    </p:spTree>
    <p:extLst>
      <p:ext uri="{BB962C8B-B14F-4D97-AF65-F5344CB8AC3E}">
        <p14:creationId xmlns:p14="http://schemas.microsoft.com/office/powerpoint/2010/main" val="22689290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79401" y="365447"/>
          <a:ext cx="8559800" cy="84275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534793"/>
            <a:ext cx="8226720" cy="4115003"/>
          </a:xfrm>
        </p:spPr>
        <p:txBody>
          <a:bodyPr>
            <a:normAutofit fontScale="92500" lnSpcReduction="20000"/>
          </a:bodyPr>
          <a:lstStyle/>
          <a:p>
            <a:pPr marL="466567" indent="-466567">
              <a:buFont typeface="+mj-lt"/>
              <a:buAutoNum type="arabicPeriod"/>
            </a:pPr>
            <a:r>
              <a:rPr lang="hr-HR" dirty="0" smtClean="0"/>
              <a:t>davatelj </a:t>
            </a:r>
            <a:r>
              <a:rPr lang="hr-HR" dirty="0"/>
              <a:t>financijskih sredstava </a:t>
            </a:r>
            <a:r>
              <a:rPr lang="hr-HR" dirty="0" smtClean="0"/>
              <a:t>prati </a:t>
            </a:r>
            <a:r>
              <a:rPr lang="hr-HR" dirty="0"/>
              <a:t>provedbu aktivnosti odobrenih programa i projekata, kao i namjensko trošenje financijskih sredstava, te vrednuje učinke natječaja na temelju praćenja provedbe programa ili </a:t>
            </a:r>
            <a:r>
              <a:rPr lang="hr-HR" dirty="0" smtClean="0"/>
              <a:t>projekata</a:t>
            </a:r>
            <a:endParaRPr lang="en-GB" dirty="0" smtClean="0"/>
          </a:p>
          <a:p>
            <a:pPr marL="466567" indent="-466567">
              <a:buFont typeface="+mj-lt"/>
              <a:buAutoNum type="arabicPeriod"/>
            </a:pPr>
            <a:r>
              <a:rPr lang="en-GB" dirty="0"/>
              <a:t>d</a:t>
            </a:r>
            <a:r>
              <a:rPr lang="hr-HR" dirty="0" err="1" smtClean="0"/>
              <a:t>avatelj</a:t>
            </a:r>
            <a:r>
              <a:rPr lang="hr-HR" dirty="0" smtClean="0"/>
              <a:t> </a:t>
            </a:r>
            <a:r>
              <a:rPr lang="hr-HR" dirty="0"/>
              <a:t>financijskih sredstava dužan je Uredu za udruge podnositi godišnji izvještaj o dodijeljenim financijskim sredstvima iz javnih izvora, provedenim postupcima i učincima financiranih programa i </a:t>
            </a:r>
            <a:r>
              <a:rPr lang="hr-HR" dirty="0" smtClean="0"/>
              <a:t>projekata</a:t>
            </a: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8381122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146924" y="227348"/>
            <a:ext cx="2679451" cy="1808630"/>
          </a:xfrm>
          <a:prstGeom prst="rect">
            <a:avLst/>
          </a:prstGeom>
        </p:spPr>
      </p:pic>
      <p:graphicFrame>
        <p:nvGraphicFramePr>
          <p:cNvPr id="4" name="Diagram 3"/>
          <p:cNvGraphicFramePr/>
          <p:nvPr>
            <p:extLst/>
          </p:nvPr>
        </p:nvGraphicFramePr>
        <p:xfrm>
          <a:off x="628651" y="365447"/>
          <a:ext cx="5772239" cy="97339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/>
        <p:txBody>
          <a:bodyPr numCol="1"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upisana u Registar udruga i Registar neprofitnih organizacija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statutom opredijeljena za obavljanje djelatnosti i aktivnosti koje su predmet financiranja i kojima promiče uvjerenja i ciljeve koji nisu u suprotnosti s Ustavom i zakonom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mora uredno ispunjavati obveze iz svih prethodno sklopljenih ugovora o financiranju iz javnih izvora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mora uredno plaćati doprinose i poreze te druga davanja prema državnom proračunu i proračunima jedinica lokalne samouprave</a:t>
            </a:r>
            <a:endParaRPr lang="en-GB" sz="1814" dirty="0"/>
          </a:p>
          <a:p>
            <a:pPr>
              <a:buFont typeface="Wingdings" panose="05000000000000000000" pitchFamily="2" charset="2"/>
              <a:buChar char="ü"/>
            </a:pPr>
            <a:endParaRPr lang="hr-HR" sz="1350" dirty="0"/>
          </a:p>
          <a:p>
            <a:pPr>
              <a:buFont typeface="Wingdings" panose="05000000000000000000" pitchFamily="2" charset="2"/>
              <a:buChar char="ü"/>
            </a:pPr>
            <a:endParaRPr lang="en-GB" sz="1350" dirty="0"/>
          </a:p>
        </p:txBody>
      </p:sp>
      <p:sp>
        <p:nvSpPr>
          <p:cNvPr id="8" name="Rezervirano mjesto sadržaja 7"/>
          <p:cNvSpPr>
            <a:spLocks noGrp="1"/>
          </p:cNvSpPr>
          <p:nvPr>
            <p:ph sz="half" idx="2"/>
          </p:nvPr>
        </p:nvSpPr>
        <p:spPr>
          <a:xfrm>
            <a:off x="4638241" y="2318603"/>
            <a:ext cx="4044960" cy="3810398"/>
          </a:xfrm>
        </p:spPr>
        <p:txBody>
          <a:bodyPr>
            <a:noAutofit/>
          </a:bodyPr>
          <a:lstStyle/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protiv udruge, odnosno osobe ovlaštene za zastupanje udruge i voditelja programa ili projekta ne vodi se kazneni postupak i nije pravomoćno osuđen za prekršaj ili kazneno djelo iz članka 48. Uredbe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udruga mora imati organizacijske kapacitete i  ljudske resurse za provedbu projekta i transparentno upravljanje javnim sredstvima </a:t>
            </a:r>
          </a:p>
          <a:p>
            <a:pPr>
              <a:buFont typeface="Wingdings" panose="05000000000000000000" pitchFamily="2" charset="2"/>
              <a:buChar char="ü"/>
            </a:pPr>
            <a:r>
              <a:rPr lang="hr-HR" sz="1814" dirty="0"/>
              <a:t>dodatni uvjeti koje propiše davatelj financijskih sredstava (volonteri, umrežavanje, međunarodne aktivnosti, zapošljavanje, međusektorsko partnerstvo u provedbi projekta i sl.)</a:t>
            </a:r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294967295"/>
          </p:nvPr>
        </p:nvSpPr>
        <p:spPr>
          <a:xfrm>
            <a:off x="7087680" y="6356521"/>
            <a:ext cx="2056320" cy="364320"/>
          </a:xfrm>
        </p:spPr>
        <p:txBody>
          <a:bodyPr/>
          <a:lstStyle/>
          <a:p>
            <a:fld id="{690CCFBF-48DB-4587-9B9A-C9EC6337215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23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326724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558800" y="333701"/>
          <a:ext cx="7874000" cy="70477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2" name="Content Placeholder 1"/>
          <p:cNvGraphicFramePr>
            <a:graphicFrameLocks noGrp="1"/>
          </p:cNvGraphicFramePr>
          <p:nvPr>
            <p:ph idx="1"/>
            <p:extLst/>
          </p:nvPr>
        </p:nvGraphicFramePr>
        <p:xfrm>
          <a:off x="88902" y="1419438"/>
          <a:ext cx="8343899" cy="453236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</p:spTree>
    <p:extLst>
      <p:ext uri="{BB962C8B-B14F-4D97-AF65-F5344CB8AC3E}">
        <p14:creationId xmlns:p14="http://schemas.microsoft.com/office/powerpoint/2010/main" val="124145532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939513" y="623389"/>
            <a:ext cx="1676400" cy="1092453"/>
          </a:xfrm>
          <a:prstGeom prst="rect">
            <a:avLst/>
          </a:prstGeom>
        </p:spPr>
      </p:pic>
      <p:graphicFrame>
        <p:nvGraphicFramePr>
          <p:cNvPr id="5" name="Diagram 4"/>
          <p:cNvGraphicFramePr/>
          <p:nvPr>
            <p:extLst/>
          </p:nvPr>
        </p:nvGraphicFramePr>
        <p:xfrm>
          <a:off x="979539" y="620348"/>
          <a:ext cx="5551987" cy="10052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4" r:lo="rId5" r:qs="rId6" r:cs="rId7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83585" y="2383920"/>
            <a:ext cx="7846064" cy="3331192"/>
          </a:xfrm>
        </p:spPr>
        <p:txBody>
          <a:bodyPr rtlCol="0">
            <a:normAutofit lnSpcReduction="10000"/>
          </a:bodyPr>
          <a:lstStyle/>
          <a:p>
            <a:pPr marL="332180" indent="-332180">
              <a:buFont typeface="Wingdings" pitchFamily="2" charset="2"/>
              <a:buChar char="§"/>
              <a:defRPr/>
            </a:pPr>
            <a:r>
              <a:rPr lang="hr-HR" sz="1950" dirty="0"/>
              <a:t>svi podaci upisani u </a:t>
            </a:r>
            <a:r>
              <a:rPr lang="hr-HR" sz="1950" dirty="0">
                <a:hlinkClick r:id="rId9"/>
              </a:rPr>
              <a:t>registar udruga </a:t>
            </a:r>
            <a:r>
              <a:rPr lang="hr-HR" sz="1950" dirty="0"/>
              <a:t>(uključujući i statut udruge i izvješća o financijskom poslovanju udruge s propisanom dokumentacijom) javno dostupni na internetskoj stranici Ministarstva uprave </a:t>
            </a:r>
          </a:p>
          <a:p>
            <a:pPr marL="332180" indent="-332180">
              <a:buFont typeface="Wingdings" pitchFamily="2" charset="2"/>
              <a:buChar char="§"/>
              <a:defRPr/>
            </a:pPr>
            <a:r>
              <a:rPr lang="hr-HR" sz="1950" dirty="0"/>
              <a:t>cilj: olakšati uvid javnosti u djelovanje udruga i financiranje udruga iz javnih izvora i pridonijeti transparentnosti njihova djelovanja za opće dobro </a:t>
            </a:r>
          </a:p>
          <a:p>
            <a:pPr marL="332180" indent="-332180">
              <a:buFont typeface="Wingdings" pitchFamily="2" charset="2"/>
              <a:buChar char="§"/>
              <a:defRPr/>
            </a:pPr>
            <a:r>
              <a:rPr lang="hr-HR" sz="1950" dirty="0"/>
              <a:t>detaljni sadržaj registra udruga i registra stranih udruga, način njihova vođenja, obrasci zahtjeva za upis u registar udruga i registar stranih udruga te zahtjeva za upis promjena u te registre propisani </a:t>
            </a:r>
            <a:r>
              <a:rPr lang="hr-HR" sz="1950" dirty="0">
                <a:hlinkClick r:id="rId10"/>
              </a:rPr>
              <a:t>Pravilnikom o sadržaju i načinu vođenja registra udruga RH i registra stranih udruga u RH</a:t>
            </a:r>
            <a:endParaRPr lang="hr-HR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357480C-B4FD-48CD-9833-DDBCE90CACFA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25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5339185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3" name="Diagram 2"/>
          <p:cNvGraphicFramePr/>
          <p:nvPr>
            <p:extLst/>
          </p:nvPr>
        </p:nvGraphicFramePr>
        <p:xfrm>
          <a:off x="652951" y="424396"/>
          <a:ext cx="7886700" cy="71040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25603" name="Rezervirano mjesto sadržaja 3"/>
          <p:cNvSpPr>
            <a:spLocks noGrp="1"/>
          </p:cNvSpPr>
          <p:nvPr>
            <p:ph sz="half" idx="1"/>
          </p:nvPr>
        </p:nvSpPr>
        <p:spPr>
          <a:xfrm>
            <a:off x="628649" y="2018109"/>
            <a:ext cx="4349751" cy="3471863"/>
          </a:xfrm>
        </p:spPr>
        <p:style>
          <a:lnRef idx="0">
            <a:scrgbClr r="0" g="0" b="0"/>
          </a:lnRef>
          <a:fillRef idx="1002">
            <a:schemeClr val="dk2"/>
          </a:fillRef>
          <a:effectRef idx="0">
            <a:scrgbClr r="0" g="0" b="0"/>
          </a:effectRef>
          <a:fontRef idx="major"/>
        </p:style>
        <p:txBody>
          <a:bodyPr>
            <a:normAutofit fontScale="92500"/>
          </a:bodyPr>
          <a:lstStyle/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registarski broj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OIB udruge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oblik udruživanja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datum upisa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en-GB" altLang="sr-Latn-RS" sz="1500" dirty="0">
                <a:solidFill>
                  <a:schemeClr val="bg1"/>
                </a:solidFill>
              </a:rPr>
              <a:t>n</a:t>
            </a:r>
            <a:r>
              <a:rPr lang="hr-HR" altLang="sr-Latn-RS" sz="1500" dirty="0" err="1">
                <a:solidFill>
                  <a:schemeClr val="bg1"/>
                </a:solidFill>
              </a:rPr>
              <a:t>aziv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skraćeni naziv, ako je utvrđen statutom udruge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sjedište (mjesto, ulica i broj)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područje djelovanja sukladno ciljevima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ciljeve</a:t>
            </a: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djelatnosti kojima se ostvaruju ciljevi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altLang="sr-Latn-RS" sz="1500" dirty="0">
                <a:solidFill>
                  <a:schemeClr val="bg1"/>
                </a:solidFill>
              </a:rPr>
              <a:t>gospodarske djelatnosti, ako su propisane statutom</a:t>
            </a:r>
            <a:endParaRPr lang="en-GB" altLang="sr-Latn-RS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sz="1500" dirty="0">
                <a:solidFill>
                  <a:schemeClr val="bg1"/>
                </a:solidFill>
              </a:rPr>
              <a:t>osobe ovlaštene za zastupanje u Republici Hrvatskoj (ime, prezime, OIB i svojstvo)</a:t>
            </a:r>
            <a:endParaRPr lang="en-GB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sz="1500" dirty="0">
                <a:solidFill>
                  <a:schemeClr val="bg1"/>
                </a:solidFill>
              </a:rPr>
              <a:t>podatke koji se upisuju u rubriku »Napomena«</a:t>
            </a:r>
            <a:endParaRPr lang="en-GB" sz="1500" dirty="0">
              <a:solidFill>
                <a:schemeClr val="bg1"/>
              </a:solidFill>
            </a:endParaRP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r>
              <a:rPr lang="hr-HR" sz="1500" dirty="0">
                <a:solidFill>
                  <a:schemeClr val="bg1"/>
                </a:solidFill>
              </a:rPr>
              <a:t>podatke o prestanku postojanja udruge</a:t>
            </a:r>
          </a:p>
          <a:p>
            <a:pPr marL="342896" indent="-342896">
              <a:spcBef>
                <a:spcPts val="0"/>
              </a:spcBef>
              <a:buFont typeface="+mj-lt"/>
              <a:buAutoNum type="arabicPeriod"/>
            </a:pPr>
            <a:endParaRPr lang="hr-HR" altLang="sr-Latn-RS" dirty="0" smtClean="0"/>
          </a:p>
        </p:txBody>
      </p:sp>
      <p:sp>
        <p:nvSpPr>
          <p:cNvPr id="5" name="Rezervirano mjesto sadržaja 4"/>
          <p:cNvSpPr>
            <a:spLocks noGrp="1"/>
          </p:cNvSpPr>
          <p:nvPr>
            <p:ph sz="half" idx="2"/>
          </p:nvPr>
        </p:nvSpPr>
        <p:spPr>
          <a:xfrm>
            <a:off x="5159858" y="1926698"/>
            <a:ext cx="3327400" cy="3592462"/>
          </a:xfrm>
        </p:spPr>
        <p:txBody>
          <a:bodyPr>
            <a:normAutofit fontScale="92500"/>
          </a:bodyPr>
          <a:lstStyle/>
          <a:p>
            <a:pPr>
              <a:defRPr/>
            </a:pPr>
            <a:endParaRPr lang="hr-HR" sz="15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500" dirty="0"/>
              <a:t> </a:t>
            </a:r>
            <a:r>
              <a:rPr lang="hr-HR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Tko izdaje izvadak</a:t>
            </a:r>
            <a:r>
              <a:rPr lang="en-GB" sz="150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?</a:t>
            </a:r>
            <a:endParaRPr lang="hr-H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>
              <a:buFont typeface="Calibri" panose="020F0502020204030204" pitchFamily="34" charset="0"/>
              <a:buChar char="–"/>
              <a:defRPr/>
            </a:pPr>
            <a:r>
              <a:rPr lang="hr-HR" sz="1500" dirty="0"/>
              <a:t> registracijsko tijelo neovisno o sjedištu udruge (u obliku računalnog ispisa)</a:t>
            </a:r>
            <a:endParaRPr lang="en-GB" sz="1500" dirty="0"/>
          </a:p>
          <a:p>
            <a:pPr marL="0" indent="0">
              <a:buNone/>
              <a:defRPr/>
            </a:pPr>
            <a:endParaRPr lang="hr-HR" sz="15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500" dirty="0"/>
              <a:t> sadrži posljednje podatke upisane u registar udruga </a:t>
            </a:r>
            <a:endParaRPr lang="en-GB" sz="15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hr-HR" sz="1500" dirty="0"/>
              <a:t>može sadržavati i određene podatke o prethodnim promjenama koji se iskazuju kao »Bilješka«</a:t>
            </a:r>
            <a:endParaRPr lang="en-GB" sz="1500" dirty="0"/>
          </a:p>
          <a:p>
            <a:pPr>
              <a:buFont typeface="Wingdings" panose="05000000000000000000" pitchFamily="2" charset="2"/>
              <a:buChar char="Ø"/>
              <a:defRPr/>
            </a:pPr>
            <a:endParaRPr lang="en-GB" sz="1500" dirty="0"/>
          </a:p>
          <a:p>
            <a:pPr>
              <a:buFont typeface="Wingdings" panose="05000000000000000000" pitchFamily="2" charset="2"/>
              <a:buChar char="Ø"/>
              <a:defRPr/>
            </a:pPr>
            <a:r>
              <a:rPr lang="en-GB" sz="1500" dirty="0" err="1"/>
              <a:t>Iz</a:t>
            </a:r>
            <a:r>
              <a:rPr lang="en-GB" sz="1500" dirty="0"/>
              <a:t> </a:t>
            </a:r>
            <a:r>
              <a:rPr lang="en-GB" sz="1500" dirty="0" err="1"/>
              <a:t>Registra</a:t>
            </a:r>
            <a:r>
              <a:rPr lang="en-GB" sz="1500" dirty="0"/>
              <a:t> udruga </a:t>
            </a:r>
            <a:r>
              <a:rPr lang="en-GB" sz="1500" dirty="0" err="1"/>
              <a:t>svatko</a:t>
            </a:r>
            <a:r>
              <a:rPr lang="en-GB" sz="1500" dirty="0"/>
              <a:t> </a:t>
            </a:r>
            <a:r>
              <a:rPr lang="en-GB" sz="1500" dirty="0" err="1"/>
              <a:t>može</a:t>
            </a:r>
            <a:r>
              <a:rPr lang="en-GB" sz="1500" dirty="0"/>
              <a:t> </a:t>
            </a:r>
            <a:r>
              <a:rPr lang="en-GB" sz="1500" dirty="0" err="1"/>
              <a:t>ispisati</a:t>
            </a:r>
            <a:r>
              <a:rPr lang="en-GB" sz="1500" dirty="0"/>
              <a:t> </a:t>
            </a:r>
            <a:r>
              <a:rPr lang="en-GB" sz="1500" dirty="0" err="1"/>
              <a:t>sadržaj</a:t>
            </a:r>
            <a:r>
              <a:rPr lang="en-GB" sz="1500" dirty="0"/>
              <a:t> </a:t>
            </a:r>
            <a:r>
              <a:rPr lang="en-GB" sz="1500" dirty="0" err="1"/>
              <a:t>upisanih</a:t>
            </a:r>
            <a:r>
              <a:rPr lang="en-GB" sz="1500" dirty="0"/>
              <a:t> </a:t>
            </a:r>
            <a:r>
              <a:rPr lang="en-GB" sz="1500" dirty="0" err="1"/>
              <a:t>podataka</a:t>
            </a:r>
            <a:r>
              <a:rPr lang="en-GB" sz="1500" dirty="0"/>
              <a:t> o </a:t>
            </a:r>
            <a:r>
              <a:rPr lang="en-GB" sz="1500" dirty="0" err="1"/>
              <a:t>udruzi</a:t>
            </a:r>
            <a:r>
              <a:rPr lang="hr-HR" sz="1500" dirty="0"/>
              <a:t/>
            </a:r>
            <a:br>
              <a:rPr lang="hr-HR" sz="1500" dirty="0"/>
            </a:br>
            <a:endParaRPr lang="hr-HR" sz="1500" dirty="0"/>
          </a:p>
          <a:p>
            <a:pPr marL="0" indent="0">
              <a:buNone/>
              <a:defRPr/>
            </a:pPr>
            <a:endParaRPr lang="hr-HR" sz="15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B645E0C-66CE-482B-A2D1-14FBD9A0CF91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>
                <a:defRPr/>
              </a:pPr>
              <a:t>26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147130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490449" y="555032"/>
          <a:ext cx="5714488" cy="132075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7" name="Rectangle 3"/>
          <p:cNvSpPr>
            <a:spLocks noGrp="1"/>
          </p:cNvSpPr>
          <p:nvPr>
            <p:ph idx="1"/>
          </p:nvPr>
        </p:nvSpPr>
        <p:spPr>
          <a:xfrm>
            <a:off x="718268" y="2483448"/>
            <a:ext cx="7964933" cy="3645553"/>
          </a:xfrm>
          <a:prstGeom prst="rect">
            <a:avLst/>
          </a:prstGeom>
        </p:spPr>
        <p:txBody>
          <a:bodyPr/>
          <a:lstStyle/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n</a:t>
            </a:r>
            <a:r>
              <a:rPr lang="hr-HR" sz="1800" dirty="0" err="1"/>
              <a:t>eprofitna</a:t>
            </a:r>
            <a:r>
              <a:rPr lang="hr-HR" sz="1800" dirty="0"/>
              <a:t> organizacija obvezna je upisati se u </a:t>
            </a:r>
            <a:r>
              <a:rPr lang="hr-HR" sz="1800" dirty="0">
                <a:hlinkClick r:id="rId7"/>
              </a:rPr>
              <a:t>Registar neprofitnih organizacija</a:t>
            </a:r>
            <a:r>
              <a:rPr lang="hr-HR" sz="1800" dirty="0"/>
              <a:t> na temelju prijave dostavljene Ministarstvu financija najkasnije 60 dana od upisa u matični registar</a:t>
            </a:r>
          </a:p>
          <a:p>
            <a:pPr>
              <a:buFont typeface="Wingdings" panose="05000000000000000000" pitchFamily="2" charset="2"/>
              <a:buChar char="§"/>
            </a:pPr>
            <a:r>
              <a:rPr lang="en-GB" sz="1800" dirty="0"/>
              <a:t>u</a:t>
            </a:r>
            <a:r>
              <a:rPr lang="hr-HR" sz="1800" dirty="0" err="1"/>
              <a:t>pis</a:t>
            </a:r>
            <a:r>
              <a:rPr lang="hr-HR" sz="1800" dirty="0"/>
              <a:t> u Registar neprofitnih organizacija uvjet za dobivanje sredstava iz državnog proračuna, proračuna jedinica lokalne i područne (regionalne) samouprave i drugih javnih izvora</a:t>
            </a:r>
            <a:endParaRPr lang="en-GB" sz="1800" dirty="0"/>
          </a:p>
          <a:p>
            <a:pPr>
              <a:buFont typeface="Wingdings" panose="05000000000000000000" pitchFamily="2" charset="2"/>
              <a:buChar char="§"/>
            </a:pPr>
            <a:r>
              <a:rPr lang="hr-HR" sz="1800" dirty="0" err="1"/>
              <a:t>kazn</a:t>
            </a:r>
            <a:r>
              <a:rPr lang="en-GB" sz="1800" dirty="0"/>
              <a:t>a</a:t>
            </a:r>
            <a:r>
              <a:rPr lang="hr-HR" sz="1800" dirty="0"/>
              <a:t> za čelnike tijela državne uprave, odnosno JLP(R)S ako odobre isplatu neprofitnoj organizaciji koja nije upisana u Registar neprofitnih organizacija i to u iznosu od 10.000,00 kuna do 50.000,00 kuna</a:t>
            </a:r>
          </a:p>
          <a:p>
            <a:pPr>
              <a:buFont typeface="Wingdings" panose="05000000000000000000" pitchFamily="2" charset="2"/>
              <a:buChar char="§"/>
            </a:pPr>
            <a:endParaRPr lang="hr-HR" sz="1800" dirty="0"/>
          </a:p>
        </p:txBody>
      </p:sp>
      <p:sp>
        <p:nvSpPr>
          <p:cNvPr id="5" name="Rezervirano mjesto broja slajda 4"/>
          <p:cNvSpPr>
            <a:spLocks noGrp="1"/>
          </p:cNvSpPr>
          <p:nvPr>
            <p:ph type="sldNum" sz="quarter" idx="4294967295"/>
          </p:nvPr>
        </p:nvSpPr>
        <p:spPr>
          <a:xfrm>
            <a:off x="7087680" y="6356521"/>
            <a:ext cx="2056320" cy="364320"/>
          </a:xfrm>
        </p:spPr>
        <p:txBody>
          <a:bodyPr/>
          <a:lstStyle/>
          <a:p>
            <a:fld id="{690CCFBF-48DB-4587-9B9A-C9EC6337215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27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878350" y="555031"/>
            <a:ext cx="3087048" cy="18522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0665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79401" y="365447"/>
          <a:ext cx="8559800" cy="132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481" y="1861380"/>
            <a:ext cx="8226720" cy="4376272"/>
          </a:xfrm>
        </p:spPr>
        <p:txBody>
          <a:bodyPr/>
          <a:lstStyle/>
          <a:p>
            <a:pPr marL="414726" indent="-414726"/>
            <a:r>
              <a:rPr lang="hr-HR" sz="2358" dirty="0"/>
              <a:t>potrebno je unaprijed razviti postupke za sprječavanje sukoba interesa osoba uključenih u postupak dodjele sredstava</a:t>
            </a:r>
            <a:endParaRPr lang="en-GB" sz="2358" dirty="0"/>
          </a:p>
          <a:p>
            <a:pPr marL="414726" indent="-414726"/>
            <a:r>
              <a:rPr lang="hr-HR" sz="2358" dirty="0"/>
              <a:t>pojedinac koji sudjeluje u odlučivanju nema, u odnosu na prijavitelja, bilo kakav materijalni ili nematerijalni interes, a na uštrb javnog interesa</a:t>
            </a:r>
          </a:p>
          <a:p>
            <a:pPr marL="414726" indent="-414726"/>
            <a:r>
              <a:rPr lang="hr-HR" sz="2358" dirty="0"/>
              <a:t>očituje se na dvije razine:</a:t>
            </a:r>
          </a:p>
          <a:p>
            <a:pPr marL="829452" lvl="1" indent="-414726">
              <a:buFont typeface="Arial" panose="020B0604020202020204" pitchFamily="34" charset="0"/>
              <a:buChar char="•"/>
            </a:pPr>
            <a:r>
              <a:rPr lang="hr-HR" sz="1996" dirty="0"/>
              <a:t>u postupku provjere propisanih uvjeta</a:t>
            </a:r>
          </a:p>
          <a:p>
            <a:pPr marL="829452" lvl="1" indent="-414726">
              <a:buFont typeface="Arial" panose="020B0604020202020204" pitchFamily="34" charset="0"/>
              <a:buChar char="•"/>
            </a:pPr>
            <a:r>
              <a:rPr lang="hr-HR" sz="1996" dirty="0"/>
              <a:t>u postupku ocjenjivanja projektnog prijedloga</a:t>
            </a:r>
          </a:p>
          <a:p>
            <a:pPr marL="414726" indent="-414726"/>
            <a:r>
              <a:rPr lang="hr-HR" sz="2540" b="1" dirty="0"/>
              <a:t>Izjava o nepristranosti i povjerljivosti može biti podložna materijalnoj i kaznenoj odgovornosti</a:t>
            </a:r>
            <a:r>
              <a:rPr lang="hr-HR" sz="2540" dirty="0"/>
              <a:t> </a:t>
            </a:r>
            <a:endParaRPr lang="en-GB" sz="2358" dirty="0"/>
          </a:p>
          <a:p>
            <a:pPr marL="0" indent="0">
              <a:buNone/>
            </a:pPr>
            <a:endParaRPr lang="en-GB" dirty="0" smtClean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70255" y="3429000"/>
            <a:ext cx="2289600" cy="1641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53947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0" y="365449"/>
          <a:ext cx="8258175" cy="10402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214313" y="1825794"/>
          <a:ext cx="8658225" cy="435088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052105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Content Placeholder 2"/>
          <p:cNvSpPr txBox="1">
            <a:spLocks/>
          </p:cNvSpPr>
          <p:nvPr/>
        </p:nvSpPr>
        <p:spPr>
          <a:xfrm>
            <a:off x="652951" y="1534792"/>
            <a:ext cx="8160375" cy="4310955"/>
          </a:xfrm>
          <a:prstGeom prst="rect">
            <a:avLst/>
          </a:prstGeom>
        </p:spPr>
        <p:txBody>
          <a:bodyPr rtlCol="0">
            <a:normAutofit fontScale="70000" lnSpcReduction="20000"/>
          </a:bodyPr>
          <a:lstStyle/>
          <a:p>
            <a:pPr marL="165890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r>
              <a:rPr lang="hr-HR" sz="2631" b="1" kern="0" dirty="0">
                <a:solidFill>
                  <a:srgbClr val="000000"/>
                </a:solidFill>
              </a:rPr>
              <a:t>2012. provedeno javno savjetovanje o učincima i izazovima u provedbi Zakona o udrugama iz 2001. </a:t>
            </a:r>
          </a:p>
          <a:p>
            <a:pPr marL="165890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hr-HR" sz="1814" b="1" kern="0" dirty="0">
              <a:solidFill>
                <a:srgbClr val="000000"/>
              </a:solidFill>
            </a:endParaRPr>
          </a:p>
          <a:p>
            <a:pPr marL="165890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hr-HR" sz="1814" kern="0" dirty="0">
              <a:solidFill>
                <a:srgbClr val="000000"/>
              </a:solidFill>
            </a:endParaRPr>
          </a:p>
          <a:p>
            <a:pPr marL="673930" lvl="1" indent="-252004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hr-HR" sz="2540" kern="0" dirty="0">
                <a:solidFill>
                  <a:srgbClr val="000000"/>
                </a:solidFill>
              </a:rPr>
              <a:t>značajan korak u jačanju autonomije u radu udruga, kao privatno - pravnih osoba koje osnivaju i kojima upravljaju njihovi članovi </a:t>
            </a:r>
          </a:p>
          <a:p>
            <a:pPr marL="673930" lvl="1" indent="-252004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ü"/>
              <a:defRPr/>
            </a:pPr>
            <a:r>
              <a:rPr lang="hr-HR" sz="2540" kern="0" dirty="0">
                <a:solidFill>
                  <a:srgbClr val="000000"/>
                </a:solidFill>
              </a:rPr>
              <a:t>temelji za razvoj mjerila, kriterija i postupaka za proračunske dotacije projektima i programima od interesa za opće dobro koje provode udruge </a:t>
            </a:r>
          </a:p>
          <a:p>
            <a:pPr marL="673930" lvl="1" indent="-252004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hr-HR" sz="2540" kern="0" dirty="0">
              <a:solidFill>
                <a:srgbClr val="000000"/>
              </a:solidFill>
            </a:endParaRPr>
          </a:p>
          <a:p>
            <a:pPr marL="673930" lvl="1" indent="-339845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"/>
              <a:defRPr/>
            </a:pPr>
            <a:r>
              <a:rPr lang="hr-HR" sz="2540" kern="0" dirty="0">
                <a:solidFill>
                  <a:srgbClr val="000000"/>
                </a:solidFill>
              </a:rPr>
              <a:t>nedovoljno jasne odredbe o upravljanju udrugom i tijelima udruge, udruživanju udruga u saveze, članstvu, skupštini udruge, poštivanju načela demokratskog zastupanja i demokratskog očitovanja volje članova kod unutarnjeg ustroja udruge, stjecanju i raspodjeli imovine te obavljanju gospodarskih djelatnosti </a:t>
            </a:r>
            <a:endParaRPr lang="en-GB" sz="2540" kern="0" dirty="0">
              <a:solidFill>
                <a:srgbClr val="000000"/>
              </a:solidFill>
            </a:endParaRPr>
          </a:p>
          <a:p>
            <a:pPr marL="673930" lvl="1" indent="-339845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"/>
              <a:defRPr/>
            </a:pPr>
            <a:endParaRPr lang="hr-HR" sz="2540" kern="0" dirty="0">
              <a:solidFill>
                <a:srgbClr val="000000"/>
              </a:solidFill>
            </a:endParaRPr>
          </a:p>
          <a:p>
            <a:pPr marL="673930" lvl="1" indent="-339845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"/>
              <a:defRPr/>
            </a:pPr>
            <a:r>
              <a:rPr lang="hr-HR" sz="2540" kern="0" dirty="0">
                <a:solidFill>
                  <a:srgbClr val="000000"/>
                </a:solidFill>
              </a:rPr>
              <a:t>različita tumačenja i neujednačene primjene odredbi Zakona, kako od strane nadležnih registracijskih tijela, tako i samih udruga koje su propustile ta pitanja urediti statutom, čime je bio otvoren prostor za poteškoće i nesporazume u djelovanju udruge </a:t>
            </a:r>
            <a:endParaRPr lang="en-GB" sz="2540" kern="0" dirty="0">
              <a:solidFill>
                <a:srgbClr val="000000"/>
              </a:solidFill>
            </a:endParaRPr>
          </a:p>
          <a:p>
            <a:pPr marL="673930" lvl="1" indent="-339845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"/>
              <a:defRPr/>
            </a:pPr>
            <a:endParaRPr lang="hr-HR" sz="2540" kern="0" dirty="0">
              <a:solidFill>
                <a:srgbClr val="000000"/>
              </a:solidFill>
            </a:endParaRPr>
          </a:p>
          <a:p>
            <a:pPr marL="673930" lvl="1" indent="-339845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"/>
              <a:defRPr/>
            </a:pPr>
            <a:r>
              <a:rPr lang="hr-HR" sz="2540" kern="0" dirty="0">
                <a:solidFill>
                  <a:srgbClr val="000000"/>
                </a:solidFill>
              </a:rPr>
              <a:t>neprecizne odredbe o nadzoru</a:t>
            </a:r>
          </a:p>
          <a:p>
            <a:pPr marL="673930" lvl="1" indent="-165890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hr-HR" sz="1633" kern="0" dirty="0">
              <a:solidFill>
                <a:srgbClr val="000000"/>
              </a:solidFill>
            </a:endParaRPr>
          </a:p>
          <a:p>
            <a:pPr marL="165890" indent="-165890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en-GB" sz="1814" kern="0" dirty="0">
              <a:solidFill>
                <a:srgbClr val="000000"/>
              </a:solidFill>
            </a:endParaRPr>
          </a:p>
          <a:p>
            <a:pPr marL="165890" indent="-165890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anose="05000000000000000000" pitchFamily="2" charset="2"/>
              <a:buChar char="§"/>
              <a:defRPr/>
            </a:pPr>
            <a:endParaRPr lang="hr-HR" sz="1814" kern="0" dirty="0">
              <a:solidFill>
                <a:srgbClr val="000000"/>
              </a:solidFill>
            </a:endParaRPr>
          </a:p>
          <a:p>
            <a:pPr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defRPr/>
            </a:pPr>
            <a:endParaRPr lang="hr-HR" sz="1814" kern="0" dirty="0">
              <a:solidFill>
                <a:srgbClr val="000000"/>
              </a:solidFill>
              <a:cs typeface="Calibri" pitchFamily="34" charset="0"/>
            </a:endParaRPr>
          </a:p>
          <a:p>
            <a:pPr marL="414726" indent="-414726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Arial" panose="020B0604020202020204" pitchFamily="34" charset="0"/>
              <a:buAutoNum type="arabicPeriod" startAt="2"/>
              <a:defRPr/>
            </a:pPr>
            <a:endParaRPr lang="hr-HR" sz="1814" kern="0" dirty="0">
              <a:solidFill>
                <a:srgbClr val="000000"/>
              </a:solidFill>
            </a:endParaRPr>
          </a:p>
        </p:txBody>
      </p:sp>
      <p:grpSp>
        <p:nvGrpSpPr>
          <p:cNvPr id="12" name="Group 11"/>
          <p:cNvGrpSpPr/>
          <p:nvPr/>
        </p:nvGrpSpPr>
        <p:grpSpPr>
          <a:xfrm>
            <a:off x="522315" y="228444"/>
            <a:ext cx="8327055" cy="804989"/>
            <a:chOff x="0" y="0"/>
            <a:chExt cx="10008000" cy="887445"/>
          </a:xfrm>
          <a:solidFill>
            <a:schemeClr val="accent2"/>
          </a:solidFill>
        </p:grpSpPr>
        <p:sp>
          <p:nvSpPr>
            <p:cNvPr id="13" name="Rounded Rectangle 12"/>
            <p:cNvSpPr/>
            <p:nvPr/>
          </p:nvSpPr>
          <p:spPr>
            <a:xfrm>
              <a:off x="0" y="0"/>
              <a:ext cx="10008000" cy="8874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14" name="Rounded Rectangle 4"/>
            <p:cNvSpPr/>
            <p:nvPr/>
          </p:nvSpPr>
          <p:spPr>
            <a:xfrm>
              <a:off x="43321" y="43321"/>
              <a:ext cx="9921358" cy="8008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872" tIns="127872" rIns="127872" bIns="127872" numCol="1" spcCol="1270" anchor="ctr" anchorCtr="0">
              <a:noAutofit/>
            </a:bodyPr>
            <a:lstStyle/>
            <a:p>
              <a:pPr defTabSz="14918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356" b="1" dirty="0"/>
                <a:t>Razlozi donošenja novog Zakona o udrugama</a:t>
              </a:r>
              <a:endParaRPr lang="hr-HR" sz="3356" dirty="0"/>
            </a:p>
          </p:txBody>
        </p:sp>
      </p:grpSp>
    </p:spTree>
    <p:extLst>
      <p:ext uri="{BB962C8B-B14F-4D97-AF65-F5344CB8AC3E}">
        <p14:creationId xmlns:p14="http://schemas.microsoft.com/office/powerpoint/2010/main" val="18882918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7" name="Diagram 6"/>
          <p:cNvGraphicFramePr/>
          <p:nvPr/>
        </p:nvGraphicFramePr>
        <p:xfrm>
          <a:off x="3265650" y="555030"/>
          <a:ext cx="5449421" cy="9941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>
            <a:spLocks noGrp="1"/>
          </p:cNvSpPr>
          <p:nvPr>
            <p:ph sz="half" idx="1"/>
          </p:nvPr>
        </p:nvSpPr>
        <p:spPr>
          <a:xfrm>
            <a:off x="331076" y="3037096"/>
            <a:ext cx="4731742" cy="2352733"/>
          </a:xfrm>
        </p:spPr>
        <p:txBody>
          <a:bodyPr numCol="1">
            <a:noAutofit/>
          </a:bodyPr>
          <a:lstStyle/>
          <a:p>
            <a:pPr marL="0" indent="0" algn="ctr">
              <a:spcBef>
                <a:spcPts val="0"/>
              </a:spcBef>
              <a:buNone/>
            </a:pPr>
            <a:r>
              <a:rPr lang="en-GB" sz="1500" b="1" dirty="0" err="1"/>
              <a:t>Zašto</a:t>
            </a:r>
            <a:r>
              <a:rPr lang="en-GB" sz="1500" b="1" dirty="0"/>
              <a:t> </a:t>
            </a:r>
            <a:r>
              <a:rPr lang="en-GB" sz="1500" b="1" dirty="0" err="1"/>
              <a:t>javni</a:t>
            </a:r>
            <a:r>
              <a:rPr lang="en-GB" sz="1500" b="1" dirty="0"/>
              <a:t> </a:t>
            </a:r>
            <a:r>
              <a:rPr lang="en-GB" sz="1500" b="1" dirty="0" err="1"/>
              <a:t>natječaj</a:t>
            </a:r>
            <a:r>
              <a:rPr lang="en-GB" sz="1500" b="1" dirty="0"/>
              <a:t> / </a:t>
            </a:r>
            <a:r>
              <a:rPr lang="en-GB" sz="1500" b="1" dirty="0" err="1"/>
              <a:t>javni</a:t>
            </a:r>
            <a:r>
              <a:rPr lang="en-GB" sz="1500" b="1" dirty="0"/>
              <a:t> </a:t>
            </a:r>
            <a:r>
              <a:rPr lang="en-GB" sz="1500" b="1" dirty="0" err="1"/>
              <a:t>poziv</a:t>
            </a:r>
            <a:r>
              <a:rPr lang="en-GB" sz="1500" b="1" dirty="0"/>
              <a:t>:</a:t>
            </a:r>
            <a:endParaRPr lang="hr-HR" sz="1500" b="1" dirty="0"/>
          </a:p>
          <a:p>
            <a:pPr marL="0" indent="0" algn="ctr">
              <a:spcBef>
                <a:spcPts val="0"/>
              </a:spcBef>
              <a:buNone/>
            </a:pPr>
            <a:endParaRPr lang="en-GB" sz="1350" b="1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osigurava</a:t>
            </a:r>
            <a:r>
              <a:rPr lang="en-GB" sz="1425" dirty="0"/>
              <a:t> </a:t>
            </a:r>
            <a:r>
              <a:rPr lang="en-GB" sz="1425" dirty="0" err="1"/>
              <a:t>transparentnost</a:t>
            </a:r>
            <a:r>
              <a:rPr lang="en-GB" sz="1425" dirty="0"/>
              <a:t> </a:t>
            </a:r>
            <a:r>
              <a:rPr lang="en-GB" sz="1425" dirty="0" err="1"/>
              <a:t>dodjele</a:t>
            </a:r>
            <a:r>
              <a:rPr lang="en-GB" sz="1425" dirty="0"/>
              <a:t> </a:t>
            </a:r>
            <a:r>
              <a:rPr lang="en-GB" sz="1425" dirty="0" err="1"/>
              <a:t>financijskih</a:t>
            </a:r>
            <a:r>
              <a:rPr lang="en-GB" sz="1425" dirty="0"/>
              <a:t> </a:t>
            </a:r>
            <a:r>
              <a:rPr lang="en-GB" sz="1425" dirty="0" err="1"/>
              <a:t>podrški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način</a:t>
            </a:r>
            <a:r>
              <a:rPr lang="en-GB" sz="1425" dirty="0"/>
              <a:t> za </a:t>
            </a:r>
            <a:r>
              <a:rPr lang="en-GB" sz="1425" dirty="0" err="1"/>
              <a:t>dobivanje</a:t>
            </a:r>
            <a:r>
              <a:rPr lang="en-GB" sz="1425" dirty="0"/>
              <a:t> </a:t>
            </a:r>
            <a:r>
              <a:rPr lang="en-GB" sz="1425" dirty="0" err="1"/>
              <a:t>što</a:t>
            </a:r>
            <a:r>
              <a:rPr lang="en-GB" sz="1425" dirty="0"/>
              <a:t> </a:t>
            </a:r>
            <a:r>
              <a:rPr lang="en-GB" sz="1425" dirty="0" err="1"/>
              <a:t>većeg</a:t>
            </a:r>
            <a:r>
              <a:rPr lang="en-GB" sz="1425" dirty="0"/>
              <a:t> </a:t>
            </a:r>
            <a:r>
              <a:rPr lang="en-GB" sz="1425" dirty="0" err="1"/>
              <a:t>broja</a:t>
            </a:r>
            <a:r>
              <a:rPr lang="en-GB" sz="1425" dirty="0"/>
              <a:t> </a:t>
            </a:r>
            <a:r>
              <a:rPr lang="en-GB" sz="1425" dirty="0" err="1"/>
              <a:t>kvalificiranih</a:t>
            </a:r>
            <a:r>
              <a:rPr lang="en-GB" sz="1425" dirty="0"/>
              <a:t> </a:t>
            </a:r>
            <a:r>
              <a:rPr lang="en-GB" sz="1425" dirty="0" err="1"/>
              <a:t>ponuda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šira</a:t>
            </a:r>
            <a:r>
              <a:rPr lang="en-GB" sz="1425" dirty="0"/>
              <a:t> </a:t>
            </a:r>
            <a:r>
              <a:rPr lang="en-GB" sz="1425" dirty="0" err="1"/>
              <a:t>javnost</a:t>
            </a:r>
            <a:r>
              <a:rPr lang="en-GB" sz="1425" dirty="0"/>
              <a:t> </a:t>
            </a:r>
            <a:r>
              <a:rPr lang="en-GB" sz="1425" dirty="0" err="1"/>
              <a:t>dobiva</a:t>
            </a:r>
            <a:r>
              <a:rPr lang="en-GB" sz="1425" dirty="0"/>
              <a:t> </a:t>
            </a:r>
            <a:r>
              <a:rPr lang="en-GB" sz="1425" dirty="0" err="1"/>
              <a:t>informaciju</a:t>
            </a:r>
            <a:r>
              <a:rPr lang="en-GB" sz="1425" dirty="0"/>
              <a:t> o </a:t>
            </a:r>
            <a:r>
              <a:rPr lang="en-GB" sz="1425" dirty="0" err="1"/>
              <a:t>radu</a:t>
            </a:r>
            <a:r>
              <a:rPr lang="en-GB" sz="1425" dirty="0"/>
              <a:t> </a:t>
            </a:r>
            <a:r>
              <a:rPr lang="en-GB" sz="1425" dirty="0" err="1"/>
              <a:t>tijela</a:t>
            </a:r>
            <a:r>
              <a:rPr lang="en-GB" sz="1425" dirty="0"/>
              <a:t> </a:t>
            </a:r>
            <a:r>
              <a:rPr lang="en-GB" sz="1425" dirty="0" err="1"/>
              <a:t>te</a:t>
            </a:r>
            <a:r>
              <a:rPr lang="en-GB" sz="1425" dirty="0"/>
              <a:t> o </a:t>
            </a:r>
            <a:r>
              <a:rPr lang="en-GB" sz="1425" dirty="0" err="1"/>
              <a:t>prioritetnim</a:t>
            </a:r>
            <a:r>
              <a:rPr lang="hr-HR" sz="1425" dirty="0"/>
              <a:t> </a:t>
            </a:r>
            <a:r>
              <a:rPr lang="en-GB" sz="1425" dirty="0" err="1"/>
              <a:t>područjima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kvalitetniji</a:t>
            </a:r>
            <a:r>
              <a:rPr lang="en-GB" sz="1425" dirty="0"/>
              <a:t> </a:t>
            </a:r>
            <a:r>
              <a:rPr lang="en-GB" sz="1425" dirty="0" err="1"/>
              <a:t>projekti</a:t>
            </a:r>
            <a:r>
              <a:rPr lang="en-GB" sz="1425" dirty="0"/>
              <a:t> (</a:t>
            </a:r>
            <a:r>
              <a:rPr lang="en-GB" sz="1425" dirty="0" err="1"/>
              <a:t>pozitivna</a:t>
            </a:r>
            <a:r>
              <a:rPr lang="en-GB" sz="1425" dirty="0"/>
              <a:t> </a:t>
            </a:r>
            <a:r>
              <a:rPr lang="en-GB" sz="1425" dirty="0" err="1"/>
              <a:t>konkurencija</a:t>
            </a:r>
            <a:r>
              <a:rPr lang="en-GB" sz="1425" dirty="0"/>
              <a:t>)</a:t>
            </a:r>
          </a:p>
          <a:p>
            <a:pPr marL="205738" lvl="1" indent="0">
              <a:spcBef>
                <a:spcPts val="0"/>
              </a:spcBef>
              <a:buNone/>
            </a:pPr>
            <a:endParaRPr lang="hr-HR" sz="1350" dirty="0"/>
          </a:p>
          <a:p>
            <a:pPr marL="205738" lvl="1" indent="0">
              <a:spcBef>
                <a:spcPts val="0"/>
              </a:spcBef>
              <a:buNone/>
            </a:pPr>
            <a:endParaRPr lang="hr-HR" sz="1350" dirty="0"/>
          </a:p>
          <a:p>
            <a:pPr marL="205738" lvl="1" indent="0">
              <a:spcBef>
                <a:spcPts val="0"/>
              </a:spcBef>
              <a:buNone/>
            </a:pPr>
            <a:endParaRPr lang="hr-HR" sz="1350" dirty="0"/>
          </a:p>
          <a:p>
            <a:pPr marL="205738" lvl="1" indent="0">
              <a:spcBef>
                <a:spcPts val="0"/>
              </a:spcBef>
              <a:buNone/>
            </a:pPr>
            <a:endParaRPr lang="hr-HR" sz="1350" dirty="0"/>
          </a:p>
          <a:p>
            <a:pPr lvl="1">
              <a:spcBef>
                <a:spcPts val="0"/>
              </a:spcBef>
              <a:buFont typeface="Wingdings" panose="05000000000000000000" pitchFamily="2" charset="2"/>
              <a:buChar char="ü"/>
            </a:pPr>
            <a:endParaRPr lang="en-GB" sz="1350" dirty="0"/>
          </a:p>
          <a:p>
            <a:pPr marL="0" indent="0" algn="ctr">
              <a:spcBef>
                <a:spcPts val="0"/>
              </a:spcBef>
              <a:buNone/>
            </a:pPr>
            <a:endParaRPr lang="en-GB" sz="1350" b="1" dirty="0"/>
          </a:p>
        </p:txBody>
      </p:sp>
      <p:sp>
        <p:nvSpPr>
          <p:cNvPr id="4" name="Rezervirano mjesto sadržaja 3"/>
          <p:cNvSpPr>
            <a:spLocks noGrp="1"/>
          </p:cNvSpPr>
          <p:nvPr>
            <p:ph sz="half" idx="2"/>
          </p:nvPr>
        </p:nvSpPr>
        <p:spPr>
          <a:xfrm>
            <a:off x="5062818" y="2874309"/>
            <a:ext cx="3545155" cy="2930955"/>
          </a:xfrm>
        </p:spPr>
        <p:txBody>
          <a:bodyPr>
            <a:noAutofit/>
          </a:bodyPr>
          <a:lstStyle/>
          <a:p>
            <a:pPr marL="0" indent="0">
              <a:spcBef>
                <a:spcPts val="0"/>
              </a:spcBef>
              <a:buNone/>
            </a:pPr>
            <a:r>
              <a:rPr lang="hr-HR" sz="1500" b="1" dirty="0"/>
              <a:t>           </a:t>
            </a:r>
            <a:r>
              <a:rPr lang="en-GB" sz="1500" b="1" dirty="0" err="1"/>
              <a:t>Potrebno</a:t>
            </a:r>
            <a:r>
              <a:rPr lang="en-GB" sz="1500" b="1" dirty="0"/>
              <a:t> je </a:t>
            </a:r>
            <a:r>
              <a:rPr lang="en-GB" sz="1500" b="1" dirty="0" err="1"/>
              <a:t>planirati</a:t>
            </a:r>
            <a:r>
              <a:rPr lang="en-GB" sz="1500" b="1" dirty="0"/>
              <a:t>:</a:t>
            </a:r>
            <a:endParaRPr lang="hr-HR" sz="1500" b="1" dirty="0"/>
          </a:p>
          <a:p>
            <a:pPr marL="0" indent="0" algn="ctr">
              <a:spcBef>
                <a:spcPts val="0"/>
              </a:spcBef>
              <a:buNone/>
            </a:pPr>
            <a:endParaRPr lang="en-GB" sz="1350" b="1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natječajnu</a:t>
            </a:r>
            <a:r>
              <a:rPr lang="en-GB" sz="1425" dirty="0"/>
              <a:t> </a:t>
            </a:r>
            <a:r>
              <a:rPr lang="en-GB" sz="1425" dirty="0" err="1"/>
              <a:t>dokumentaciju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postupak</a:t>
            </a:r>
            <a:r>
              <a:rPr lang="en-GB" sz="1425" dirty="0"/>
              <a:t> </a:t>
            </a:r>
            <a:r>
              <a:rPr lang="en-GB" sz="1425" dirty="0" err="1"/>
              <a:t>objave</a:t>
            </a:r>
            <a:r>
              <a:rPr lang="en-GB" sz="1425" dirty="0"/>
              <a:t> </a:t>
            </a:r>
            <a:r>
              <a:rPr lang="en-GB" sz="1425" dirty="0" err="1"/>
              <a:t>natječaja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postupak</a:t>
            </a:r>
            <a:r>
              <a:rPr lang="en-GB" sz="1425" dirty="0"/>
              <a:t> </a:t>
            </a:r>
            <a:r>
              <a:rPr lang="en-GB" sz="1425" dirty="0" err="1"/>
              <a:t>prijave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postupak</a:t>
            </a:r>
            <a:r>
              <a:rPr lang="en-GB" sz="1425" dirty="0"/>
              <a:t> </a:t>
            </a:r>
            <a:r>
              <a:rPr lang="en-GB" sz="1425" dirty="0" err="1"/>
              <a:t>otvaranja</a:t>
            </a:r>
            <a:r>
              <a:rPr lang="en-GB" sz="1425" dirty="0"/>
              <a:t> </a:t>
            </a:r>
            <a:r>
              <a:rPr lang="en-GB" sz="1425" dirty="0" err="1"/>
              <a:t>prijava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postupak</a:t>
            </a:r>
            <a:r>
              <a:rPr lang="en-GB" sz="1425" dirty="0"/>
              <a:t> </a:t>
            </a:r>
            <a:r>
              <a:rPr lang="en-GB" sz="1425" dirty="0" err="1"/>
              <a:t>ocjenjivanja</a:t>
            </a:r>
            <a:r>
              <a:rPr lang="en-GB" sz="1425" dirty="0"/>
              <a:t> </a:t>
            </a:r>
            <a:r>
              <a:rPr lang="en-GB" sz="1425" dirty="0" err="1"/>
              <a:t>prijava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/>
              <a:t>javno </a:t>
            </a:r>
            <a:r>
              <a:rPr lang="en-GB" sz="1425" dirty="0" err="1"/>
              <a:t>objavljivanje</a:t>
            </a:r>
            <a:r>
              <a:rPr lang="en-GB" sz="1425" dirty="0"/>
              <a:t> </a:t>
            </a:r>
            <a:r>
              <a:rPr lang="en-GB" sz="1425" dirty="0" err="1"/>
              <a:t>rezultat</a:t>
            </a:r>
            <a:r>
              <a:rPr lang="hr-HR" sz="1425" dirty="0"/>
              <a:t>a </a:t>
            </a:r>
            <a:r>
              <a:rPr lang="en-GB" sz="1425" dirty="0" err="1"/>
              <a:t>natječaja</a:t>
            </a:r>
            <a:endParaRPr lang="en-GB" sz="1425" dirty="0"/>
          </a:p>
          <a:p>
            <a:pPr lvl="1">
              <a:lnSpc>
                <a:spcPct val="150000"/>
              </a:lnSpc>
              <a:spcBef>
                <a:spcPts val="0"/>
              </a:spcBef>
              <a:buFont typeface="Wingdings" panose="05000000000000000000" pitchFamily="2" charset="2"/>
              <a:buChar char="ü"/>
            </a:pPr>
            <a:r>
              <a:rPr lang="en-GB" sz="1425" dirty="0" err="1"/>
              <a:t>postupak</a:t>
            </a:r>
            <a:r>
              <a:rPr lang="en-GB" sz="1425" dirty="0"/>
              <a:t> </a:t>
            </a:r>
            <a:r>
              <a:rPr lang="en-GB" sz="1425" dirty="0" err="1"/>
              <a:t>praćenja</a:t>
            </a:r>
            <a:r>
              <a:rPr lang="en-GB" sz="1425" dirty="0"/>
              <a:t> i</a:t>
            </a:r>
            <a:r>
              <a:rPr lang="hr-HR" sz="1425" dirty="0"/>
              <a:t> </a:t>
            </a:r>
            <a:r>
              <a:rPr lang="en-GB" sz="1425" dirty="0" err="1"/>
              <a:t>vrednovanja</a:t>
            </a:r>
            <a:endParaRPr lang="en-GB" sz="1425" dirty="0"/>
          </a:p>
          <a:p>
            <a:endParaRPr lang="hr-HR" sz="1350" dirty="0"/>
          </a:p>
          <a:p>
            <a:endParaRPr lang="hr-HR" sz="1500" dirty="0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0CCFBF-48DB-4587-9B9A-C9EC6337215B}" type="slidenum">
              <a:rPr lang="hr-HR" smtClean="0">
                <a:solidFill>
                  <a:prstClr val="black">
                    <a:tint val="75000"/>
                  </a:prstClr>
                </a:solidFill>
              </a:rPr>
              <a:pPr/>
              <a:t>30</a:t>
            </a:fld>
            <a:endParaRPr lang="hr-HR">
              <a:solidFill>
                <a:prstClr val="black">
                  <a:tint val="75000"/>
                </a:prstClr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 rotWithShape="1">
          <a:blip r:embed="rId7"/>
          <a:srcRect r="4218"/>
          <a:stretch/>
        </p:blipFill>
        <p:spPr>
          <a:xfrm>
            <a:off x="77853" y="359078"/>
            <a:ext cx="2966409" cy="217842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55684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326363" y="228443"/>
          <a:ext cx="8559800" cy="1175715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98" y="1469475"/>
            <a:ext cx="8226720" cy="3919050"/>
          </a:xfrm>
        </p:spPr>
        <p:txBody>
          <a:bodyPr>
            <a:normAutofit fontScale="92500" lnSpcReduction="10000"/>
          </a:bodyPr>
          <a:lstStyle/>
          <a:p>
            <a:pPr marL="414726" indent="-414726"/>
            <a:r>
              <a:rPr lang="en-GB" sz="2721" dirty="0" err="1"/>
              <a:t>financiranje</a:t>
            </a:r>
            <a:r>
              <a:rPr lang="en-GB" sz="2721" dirty="0"/>
              <a:t> se </a:t>
            </a:r>
            <a:r>
              <a:rPr lang="en-GB" sz="2721" b="1" dirty="0" err="1"/>
              <a:t>uvijek</a:t>
            </a:r>
            <a:r>
              <a:rPr lang="en-GB" sz="2721" b="1" dirty="0"/>
              <a:t> </a:t>
            </a:r>
            <a:r>
              <a:rPr lang="en-GB" sz="2721" dirty="0" err="1"/>
              <a:t>provodi</a:t>
            </a:r>
            <a:r>
              <a:rPr lang="en-GB" sz="2721" dirty="0"/>
              <a:t> </a:t>
            </a:r>
            <a:r>
              <a:rPr lang="en-GB" sz="2721" dirty="0" err="1"/>
              <a:t>putem</a:t>
            </a:r>
            <a:r>
              <a:rPr lang="en-GB" sz="2721" dirty="0"/>
              <a:t> </a:t>
            </a:r>
            <a:r>
              <a:rPr lang="en-GB" sz="2721" dirty="0" err="1"/>
              <a:t>javnog</a:t>
            </a:r>
            <a:r>
              <a:rPr lang="en-GB" sz="2721" dirty="0"/>
              <a:t> </a:t>
            </a:r>
            <a:r>
              <a:rPr lang="en-GB" sz="2721" dirty="0" err="1"/>
              <a:t>natječaja</a:t>
            </a:r>
            <a:r>
              <a:rPr lang="en-GB" sz="2721" dirty="0"/>
              <a:t> / </a:t>
            </a:r>
            <a:r>
              <a:rPr lang="en-GB" sz="2721" dirty="0" err="1"/>
              <a:t>javnog</a:t>
            </a:r>
            <a:r>
              <a:rPr lang="en-GB" sz="2721" dirty="0"/>
              <a:t> </a:t>
            </a:r>
            <a:r>
              <a:rPr lang="en-GB" sz="2721" dirty="0" err="1"/>
              <a:t>poziva</a:t>
            </a:r>
            <a:r>
              <a:rPr lang="en-GB" sz="2721" dirty="0"/>
              <a:t> (</a:t>
            </a:r>
            <a:r>
              <a:rPr lang="en-GB" sz="2721" dirty="0" err="1"/>
              <a:t>iznimke</a:t>
            </a:r>
            <a:r>
              <a:rPr lang="en-GB" sz="2721" dirty="0"/>
              <a:t> </a:t>
            </a:r>
            <a:r>
              <a:rPr lang="en-GB" sz="2721" dirty="0" err="1"/>
              <a:t>propisane</a:t>
            </a:r>
            <a:r>
              <a:rPr lang="en-GB" sz="2721" dirty="0"/>
              <a:t> </a:t>
            </a:r>
            <a:r>
              <a:rPr lang="en-GB" sz="2721" dirty="0" err="1"/>
              <a:t>člankom</a:t>
            </a:r>
            <a:r>
              <a:rPr lang="en-GB" sz="2721" dirty="0"/>
              <a:t> 6. </a:t>
            </a:r>
            <a:r>
              <a:rPr lang="en-GB" sz="2721" dirty="0" err="1"/>
              <a:t>Uredbe</a:t>
            </a:r>
            <a:r>
              <a:rPr lang="en-GB" sz="2721" dirty="0"/>
              <a:t>)</a:t>
            </a:r>
          </a:p>
          <a:p>
            <a:pPr marL="414726" indent="-414726"/>
            <a:r>
              <a:rPr lang="en-GB" sz="2721" dirty="0" err="1"/>
              <a:t>javni</a:t>
            </a:r>
            <a:r>
              <a:rPr lang="en-GB" sz="2721" dirty="0"/>
              <a:t> </a:t>
            </a:r>
            <a:r>
              <a:rPr lang="en-GB" sz="2721" dirty="0" err="1"/>
              <a:t>natječaj</a:t>
            </a:r>
            <a:r>
              <a:rPr lang="en-GB" sz="2721" dirty="0"/>
              <a:t> </a:t>
            </a:r>
            <a:r>
              <a:rPr lang="en-GB" sz="2721" dirty="0" err="1"/>
              <a:t>propisuje</a:t>
            </a:r>
            <a:r>
              <a:rPr lang="en-GB" sz="2721" dirty="0"/>
              <a:t>: </a:t>
            </a:r>
          </a:p>
          <a:p>
            <a:pPr marL="829452" lvl="1" indent="-414726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2358" dirty="0" err="1"/>
              <a:t>uvjete</a:t>
            </a:r>
            <a:r>
              <a:rPr lang="en-GB" sz="2358" dirty="0"/>
              <a:t> za </a:t>
            </a:r>
            <a:r>
              <a:rPr lang="en-GB" sz="2358" dirty="0" err="1"/>
              <a:t>prijavu</a:t>
            </a:r>
            <a:r>
              <a:rPr lang="en-GB" sz="2358" dirty="0"/>
              <a:t>, </a:t>
            </a:r>
          </a:p>
          <a:p>
            <a:pPr marL="829452" lvl="1" indent="-414726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2358" dirty="0" err="1"/>
              <a:t>mjerila</a:t>
            </a:r>
            <a:r>
              <a:rPr lang="en-GB" sz="2358" dirty="0"/>
              <a:t> za </a:t>
            </a:r>
            <a:r>
              <a:rPr lang="en-GB" sz="2358" dirty="0" err="1"/>
              <a:t>ocjenjivanje</a:t>
            </a:r>
            <a:r>
              <a:rPr lang="en-GB" sz="2358" dirty="0"/>
              <a:t> </a:t>
            </a:r>
            <a:r>
              <a:rPr lang="en-GB" sz="2358" dirty="0" err="1"/>
              <a:t>prijava</a:t>
            </a:r>
            <a:r>
              <a:rPr lang="en-GB" sz="2358" dirty="0"/>
              <a:t>, </a:t>
            </a:r>
          </a:p>
          <a:p>
            <a:pPr marL="829452" lvl="1" indent="-414726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2358" dirty="0" err="1"/>
              <a:t>postupak</a:t>
            </a:r>
            <a:r>
              <a:rPr lang="en-GB" sz="2358" dirty="0"/>
              <a:t> </a:t>
            </a:r>
            <a:r>
              <a:rPr lang="en-GB" sz="2358" dirty="0" err="1"/>
              <a:t>odobravanja</a:t>
            </a:r>
            <a:r>
              <a:rPr lang="en-GB" sz="2358" dirty="0"/>
              <a:t> </a:t>
            </a:r>
            <a:r>
              <a:rPr lang="en-GB" sz="2358" dirty="0" err="1"/>
              <a:t>financijskih</a:t>
            </a:r>
            <a:r>
              <a:rPr lang="en-GB" sz="2358" dirty="0"/>
              <a:t> </a:t>
            </a:r>
            <a:r>
              <a:rPr lang="en-GB" sz="2358" dirty="0" err="1"/>
              <a:t>sredstava</a:t>
            </a:r>
            <a:r>
              <a:rPr lang="en-GB" sz="2358" dirty="0"/>
              <a:t>, </a:t>
            </a:r>
          </a:p>
          <a:p>
            <a:pPr marL="829452" lvl="1" indent="-414726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2358" dirty="0" err="1"/>
              <a:t>postupak</a:t>
            </a:r>
            <a:r>
              <a:rPr lang="en-GB" sz="2358" dirty="0"/>
              <a:t> za </a:t>
            </a:r>
            <a:r>
              <a:rPr lang="en-GB" sz="2358" dirty="0" err="1"/>
              <a:t>podnošenje</a:t>
            </a:r>
            <a:r>
              <a:rPr lang="en-GB" sz="2358" dirty="0"/>
              <a:t> </a:t>
            </a:r>
            <a:r>
              <a:rPr lang="en-GB" sz="2358" dirty="0" err="1"/>
              <a:t>prigovora</a:t>
            </a:r>
            <a:r>
              <a:rPr lang="en-GB" sz="2358" dirty="0"/>
              <a:t> </a:t>
            </a:r>
            <a:r>
              <a:rPr lang="en-GB" sz="2358" dirty="0" err="1"/>
              <a:t>te</a:t>
            </a:r>
            <a:r>
              <a:rPr lang="en-GB" sz="2358" dirty="0"/>
              <a:t> </a:t>
            </a:r>
          </a:p>
          <a:p>
            <a:pPr marL="829452" lvl="1" indent="-414726">
              <a:spcAft>
                <a:spcPts val="544"/>
              </a:spcAft>
              <a:buFont typeface="Arial" panose="020B0604020202020204" pitchFamily="34" charset="0"/>
              <a:buChar char="•"/>
            </a:pPr>
            <a:r>
              <a:rPr lang="en-GB" sz="2358" dirty="0" err="1"/>
              <a:t>postupke</a:t>
            </a:r>
            <a:r>
              <a:rPr lang="en-GB" sz="2358" dirty="0"/>
              <a:t> za </a:t>
            </a:r>
            <a:r>
              <a:rPr lang="en-GB" sz="2358" dirty="0" err="1"/>
              <a:t>sprječavanja</a:t>
            </a:r>
            <a:r>
              <a:rPr lang="en-GB" sz="2358" dirty="0"/>
              <a:t> </a:t>
            </a:r>
            <a:r>
              <a:rPr lang="en-GB" sz="2358" dirty="0" err="1"/>
              <a:t>sukoba</a:t>
            </a:r>
            <a:r>
              <a:rPr lang="en-GB" sz="2358" dirty="0"/>
              <a:t> </a:t>
            </a:r>
            <a:r>
              <a:rPr lang="en-GB" sz="2358" dirty="0" err="1"/>
              <a:t>interesa</a:t>
            </a:r>
            <a:endParaRPr lang="en-GB" sz="2358" dirty="0"/>
          </a:p>
          <a:p>
            <a:pPr marL="414726" indent="-414726"/>
            <a:r>
              <a:rPr lang="en-GB" sz="2721" dirty="0" err="1"/>
              <a:t>t</a:t>
            </a:r>
            <a:r>
              <a:rPr lang="en-GB" sz="2721" dirty="0" err="1"/>
              <a:t>rajanje</a:t>
            </a:r>
            <a:r>
              <a:rPr lang="en-GB" sz="2721" dirty="0"/>
              <a:t> – </a:t>
            </a:r>
            <a:r>
              <a:rPr lang="en-GB" sz="2721" u="sng" dirty="0" err="1"/>
              <a:t>najmanje</a:t>
            </a:r>
            <a:r>
              <a:rPr lang="en-GB" sz="2721" u="sng" dirty="0"/>
              <a:t> 30 </a:t>
            </a:r>
            <a:r>
              <a:rPr lang="en-GB" sz="2721" u="sng" dirty="0" err="1"/>
              <a:t>dana</a:t>
            </a:r>
            <a:r>
              <a:rPr lang="en-GB" sz="2721" u="sng" dirty="0"/>
              <a:t> </a:t>
            </a:r>
            <a:r>
              <a:rPr lang="en-GB" sz="2721" dirty="0"/>
              <a:t>od </a:t>
            </a:r>
            <a:r>
              <a:rPr lang="en-GB" sz="2721" dirty="0" err="1"/>
              <a:t>dana</a:t>
            </a:r>
            <a:r>
              <a:rPr lang="en-GB" sz="2721" dirty="0"/>
              <a:t> </a:t>
            </a:r>
            <a:r>
              <a:rPr lang="en-GB" sz="2721" dirty="0" err="1"/>
              <a:t>javnog</a:t>
            </a:r>
            <a:r>
              <a:rPr lang="en-GB" sz="2721" dirty="0"/>
              <a:t> </a:t>
            </a:r>
            <a:r>
              <a:rPr lang="en-GB" sz="2721" dirty="0" err="1"/>
              <a:t>objavljivanja</a:t>
            </a:r>
            <a:endParaRPr lang="en-GB" sz="2721" dirty="0"/>
          </a:p>
          <a:p>
            <a:pPr marL="0" indent="0">
              <a:buNone/>
            </a:pPr>
            <a:endParaRPr lang="en-GB" dirty="0" smtClean="0"/>
          </a:p>
        </p:txBody>
      </p:sp>
    </p:spTree>
    <p:extLst>
      <p:ext uri="{BB962C8B-B14F-4D97-AF65-F5344CB8AC3E}">
        <p14:creationId xmlns:p14="http://schemas.microsoft.com/office/powerpoint/2010/main" val="6801079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1" y="365448"/>
          <a:ext cx="7886700" cy="1053989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628651" y="1476580"/>
          <a:ext cx="7886700" cy="455247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</p:spTree>
    <p:extLst>
      <p:ext uri="{BB962C8B-B14F-4D97-AF65-F5344CB8AC3E}">
        <p14:creationId xmlns:p14="http://schemas.microsoft.com/office/powerpoint/2010/main" val="1132691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1" y="365447"/>
          <a:ext cx="7886700" cy="132542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964533" y="1467056"/>
            <a:ext cx="6550819" cy="5046381"/>
          </a:xfrm>
          <a:noFill/>
          <a:ln>
            <a:noFill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txBody>
          <a:bodyPr wrap="square" numCol="1" spcCol="360000">
            <a:spAutoFit/>
          </a:bodyPr>
          <a:lstStyle/>
          <a:p>
            <a:pPr marL="466567" indent="-30240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temeljni dokument za raspisivanje i provedbu javnog natječaja</a:t>
            </a:r>
            <a:r>
              <a:rPr lang="en-GB" sz="1633" dirty="0">
                <a:ea typeface="Times New Roman" panose="02020603050405020304" pitchFamily="18" charset="0"/>
              </a:rPr>
              <a:t> (</a:t>
            </a:r>
            <a:r>
              <a:rPr lang="en-GB" sz="1633" dirty="0" err="1">
                <a:ea typeface="Times New Roman" panose="02020603050405020304" pitchFamily="18" charset="0"/>
              </a:rPr>
              <a:t>pravilnik</a:t>
            </a:r>
            <a:r>
              <a:rPr lang="en-GB" sz="1633" dirty="0">
                <a:ea typeface="Times New Roman" panose="02020603050405020304" pitchFamily="18" charset="0"/>
              </a:rPr>
              <a:t>, </a:t>
            </a:r>
            <a:r>
              <a:rPr lang="en-GB" sz="1633" dirty="0" err="1">
                <a:ea typeface="Times New Roman" panose="02020603050405020304" pitchFamily="18" charset="0"/>
              </a:rPr>
              <a:t>odluka</a:t>
            </a:r>
            <a:r>
              <a:rPr lang="en-GB" sz="1633" dirty="0">
                <a:ea typeface="Times New Roman" panose="02020603050405020304" pitchFamily="18" charset="0"/>
              </a:rPr>
              <a:t>)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66567" indent="-30240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tekst javnog natječaja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66567" indent="-30240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upute za prijavitelje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66567" indent="-30240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obrasci za prijavu programa ili projekta: </a:t>
            </a:r>
          </a:p>
          <a:p>
            <a:pPr marL="976334" lvl="1" indent="-414726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</a:rPr>
              <a:t>Obrazac opisa programa ili projekta</a:t>
            </a:r>
          </a:p>
          <a:p>
            <a:pPr marL="976334" lvl="1" indent="-414726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</a:rPr>
              <a:t>Obrazac proračuna programa ili projekta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40647" indent="-27648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popis priloga koje je potrebno priložiti uz prijavu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40647" indent="-27648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obrazac za ocjenu kvalitete/vrijednosti programa ili projekta 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40647" indent="-276484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obrazac izjave o nepostojanju dvostrukog financiranja</a:t>
            </a:r>
            <a:endParaRPr lang="en-GB" sz="1633" dirty="0">
              <a:ea typeface="Times New Roman" panose="02020603050405020304" pitchFamily="18" charset="0"/>
            </a:endParaRPr>
          </a:p>
          <a:p>
            <a:pPr marL="492487" indent="-328325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</a:rPr>
              <a:t>obrazac ugovora o financiranju programa ili projekta</a:t>
            </a:r>
            <a:endParaRPr lang="hr-HR" sz="1633" b="1" dirty="0">
              <a:ea typeface="Times New Roman" panose="02020603050405020304" pitchFamily="18" charset="0"/>
            </a:endParaRPr>
          </a:p>
          <a:p>
            <a:pPr marL="492487" indent="-328325">
              <a:spcBef>
                <a:spcPts val="0"/>
              </a:spcBef>
              <a:buFont typeface="+mj-lt"/>
              <a:buAutoNum type="alphaUcPeriod"/>
            </a:pPr>
            <a:r>
              <a:rPr lang="hr-HR" sz="1633" dirty="0">
                <a:ea typeface="Times New Roman" panose="02020603050405020304" pitchFamily="18" charset="0"/>
                <a:cs typeface="Times New Roman" panose="02020603050405020304" pitchFamily="18" charset="0"/>
              </a:rPr>
              <a:t>obrasci za izvještavanje: </a:t>
            </a:r>
          </a:p>
          <a:p>
            <a:pPr marL="976334" lvl="1" indent="-414726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  <a:cs typeface="Times New Roman" panose="02020603050405020304" pitchFamily="18" charset="0"/>
              </a:rPr>
              <a:t>Obrazac opisnog izvještaja provedbe programa ili projekta</a:t>
            </a:r>
          </a:p>
          <a:p>
            <a:pPr marL="976334" lvl="1" indent="-414726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</a:rPr>
              <a:t>Obrazac financijskog izvještaja provedbe programa ili projekta </a:t>
            </a:r>
          </a:p>
          <a:p>
            <a:pPr marL="492487" lvl="1" indent="-328325">
              <a:spcBef>
                <a:spcPts val="0"/>
              </a:spcBef>
              <a:buFont typeface="+mj-lt"/>
              <a:buAutoNum type="alphaUcPeriod" startAt="10"/>
            </a:pPr>
            <a:r>
              <a:rPr lang="hr-HR" sz="1633" dirty="0">
                <a:ea typeface="Times New Roman" panose="02020603050405020304" pitchFamily="18" charset="0"/>
              </a:rPr>
              <a:t>Ostala dokumentacija:</a:t>
            </a:r>
          </a:p>
          <a:p>
            <a:pPr marL="898573" lvl="2" indent="-328325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</a:rPr>
              <a:t>Obrazac izjave o partnerstvu</a:t>
            </a:r>
          </a:p>
          <a:p>
            <a:pPr marL="898573" lvl="2" indent="-328325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</a:rPr>
              <a:t>Obrazac životopisa voditelja projekta </a:t>
            </a:r>
          </a:p>
          <a:p>
            <a:pPr marL="898573" lvl="2" indent="-328325">
              <a:spcBef>
                <a:spcPts val="0"/>
              </a:spcBef>
              <a:buFont typeface="+mj-lt"/>
              <a:buAutoNum type="arabicPeriod"/>
            </a:pPr>
            <a:r>
              <a:rPr lang="hr-HR" sz="1633" dirty="0">
                <a:ea typeface="Times New Roman" panose="02020603050405020304" pitchFamily="18" charset="0"/>
              </a:rPr>
              <a:t>Obrazac izjave o nepristranosti i povjerljivosti i dr.</a:t>
            </a:r>
          </a:p>
          <a:p>
            <a:pPr marL="898573" lvl="1" indent="-328325">
              <a:spcBef>
                <a:spcPts val="0"/>
              </a:spcBef>
              <a:buNone/>
            </a:pPr>
            <a:endParaRPr lang="en-GB" dirty="0" smtClean="0">
              <a:ea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813541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279401" y="365448"/>
          <a:ext cx="8559800" cy="9143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6999" y="1665428"/>
            <a:ext cx="5943892" cy="5094764"/>
          </a:xfrm>
        </p:spPr>
        <p:txBody>
          <a:bodyPr/>
          <a:lstStyle/>
          <a:p>
            <a:pPr marL="655210" lvl="1" indent="-414726">
              <a:buFont typeface="Arial" panose="020B0604020202020204" pitchFamily="34" charset="0"/>
              <a:buChar char="•"/>
            </a:pPr>
            <a:r>
              <a:rPr lang="en-GB" altLang="sr-Latn-RS" sz="2268" b="1" dirty="0" err="1"/>
              <a:t>Opseg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informacija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koje</a:t>
            </a:r>
            <a:r>
              <a:rPr lang="en-GB" altLang="sr-Latn-RS" sz="2268" b="1" dirty="0"/>
              <a:t> se </a:t>
            </a:r>
            <a:r>
              <a:rPr lang="en-GB" altLang="sr-Latn-RS" sz="2268" b="1" dirty="0" err="1"/>
              <a:t>traže</a:t>
            </a:r>
            <a:r>
              <a:rPr lang="en-GB" altLang="sr-Latn-RS" sz="2268" b="1" dirty="0"/>
              <a:t> od </a:t>
            </a:r>
            <a:r>
              <a:rPr lang="en-GB" altLang="sr-Latn-RS" sz="2268" b="1" dirty="0" err="1"/>
              <a:t>prijavitelja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treba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biti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razmjeran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iznosu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sredstava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koji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davatelj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financijskih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sredstava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planira</a:t>
            </a:r>
            <a:r>
              <a:rPr lang="en-GB" altLang="sr-Latn-RS" sz="2268" b="1" dirty="0"/>
              <a:t> </a:t>
            </a:r>
            <a:r>
              <a:rPr lang="en-GB" altLang="sr-Latn-RS" sz="2268" b="1" dirty="0" err="1"/>
              <a:t>dodijeliti</a:t>
            </a:r>
            <a:endParaRPr lang="en-GB" altLang="sr-Latn-RS" sz="2268" b="1" dirty="0"/>
          </a:p>
          <a:p>
            <a:pPr marL="240484" lvl="1" indent="0">
              <a:buNone/>
            </a:pPr>
            <a:endParaRPr lang="en-GB" altLang="sr-Latn-RS" sz="2268" b="1" dirty="0"/>
          </a:p>
          <a:p>
            <a:pPr marL="655210" lvl="1" indent="-414726">
              <a:buFont typeface="Arial" panose="020B0604020202020204" pitchFamily="34" charset="0"/>
              <a:buChar char="•"/>
            </a:pPr>
            <a:r>
              <a:rPr lang="en-GB" altLang="sr-Latn-RS" sz="2268" dirty="0" err="1"/>
              <a:t>Ukoliko</a:t>
            </a:r>
            <a:r>
              <a:rPr lang="en-GB" altLang="sr-Latn-RS" sz="2268" dirty="0"/>
              <a:t> se </a:t>
            </a:r>
            <a:r>
              <a:rPr lang="en-GB" altLang="sr-Latn-RS" sz="2268" dirty="0" err="1"/>
              <a:t>radi</a:t>
            </a:r>
            <a:r>
              <a:rPr lang="en-GB" altLang="sr-Latn-RS" sz="2268" dirty="0"/>
              <a:t> o </a:t>
            </a:r>
            <a:r>
              <a:rPr lang="en-GB" altLang="sr-Latn-RS" sz="2268" dirty="0" err="1"/>
              <a:t>manjem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iznosu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financijskih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sredstava</a:t>
            </a:r>
            <a:r>
              <a:rPr lang="en-GB" altLang="sr-Latn-RS" sz="2268" dirty="0"/>
              <a:t>, </a:t>
            </a:r>
            <a:r>
              <a:rPr lang="en-GB" altLang="sr-Latn-RS" sz="2268" dirty="0" err="1"/>
              <a:t>nije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svrhovito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očekivati</a:t>
            </a:r>
            <a:r>
              <a:rPr lang="en-GB" altLang="sr-Latn-RS" sz="2268" dirty="0"/>
              <a:t> od </a:t>
            </a:r>
            <a:r>
              <a:rPr lang="en-GB" altLang="sr-Latn-RS" sz="2268" dirty="0" err="1"/>
              <a:t>prijavitelja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detaljnu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prijavu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koja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na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više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desetaka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stranica</a:t>
            </a:r>
            <a:r>
              <a:rPr lang="en-GB" altLang="sr-Latn-RS" sz="2268" dirty="0"/>
              <a:t>, </a:t>
            </a:r>
            <a:r>
              <a:rPr lang="en-GB" altLang="sr-Latn-RS" sz="2268" dirty="0" err="1"/>
              <a:t>već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će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biti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dovoljno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saznati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osnovne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informacije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koje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su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potrebne</a:t>
            </a:r>
            <a:r>
              <a:rPr lang="en-GB" altLang="sr-Latn-RS" sz="2268" dirty="0"/>
              <a:t> za </a:t>
            </a:r>
            <a:r>
              <a:rPr lang="en-GB" altLang="sr-Latn-RS" sz="2268" dirty="0" err="1"/>
              <a:t>kvalitetno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vrednovanje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kvalitete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predloženog</a:t>
            </a:r>
            <a:r>
              <a:rPr lang="en-GB" altLang="sr-Latn-RS" sz="2268" dirty="0"/>
              <a:t> </a:t>
            </a:r>
            <a:r>
              <a:rPr lang="en-GB" altLang="sr-Latn-RS" sz="2268" dirty="0" err="1"/>
              <a:t>projekta</a:t>
            </a:r>
            <a:endParaRPr lang="en-GB" altLang="sr-Latn-RS" sz="2268" dirty="0"/>
          </a:p>
          <a:p>
            <a:pPr marL="240484" lvl="1" indent="0">
              <a:buNone/>
            </a:pPr>
            <a:endParaRPr lang="en-GB" altLang="sr-Latn-RS" u="sng" dirty="0"/>
          </a:p>
          <a:p>
            <a:pPr marL="551529" lvl="1" indent="-311045"/>
            <a:endParaRPr lang="en-GB" altLang="sr-Latn-RS" dirty="0" smtClean="0"/>
          </a:p>
          <a:p>
            <a:pPr marL="551529" lvl="1" indent="-311045"/>
            <a:endParaRPr lang="en-GB" altLang="sr-Latn-RS" dirty="0"/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008986" y="1796063"/>
            <a:ext cx="2545242" cy="25452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00165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628651" y="365448"/>
          <a:ext cx="5357812" cy="87303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graphicFrame>
        <p:nvGraphicFramePr>
          <p:cNvPr id="5" name="Content Placeholder 4"/>
          <p:cNvGraphicFramePr>
            <a:graphicFrameLocks noGrp="1"/>
          </p:cNvGraphicFramePr>
          <p:nvPr>
            <p:ph idx="1"/>
            <p:extLst/>
          </p:nvPr>
        </p:nvGraphicFramePr>
        <p:xfrm>
          <a:off x="1128713" y="990858"/>
          <a:ext cx="5293519" cy="577154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7" r:lo="rId8" r:qs="rId9" r:cs="rId10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6543676" y="4219493"/>
            <a:ext cx="2121694" cy="2209568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814" dirty="0"/>
              <a:t>Odredbe o sprječavanju sukoba interesa u postupku dodjele financijskih sredstava</a:t>
            </a:r>
            <a:endParaRPr lang="hr-HR" sz="1814" dirty="0"/>
          </a:p>
        </p:txBody>
      </p:sp>
      <p:sp>
        <p:nvSpPr>
          <p:cNvPr id="8" name="Curved Down Arrow 7"/>
          <p:cNvSpPr/>
          <p:nvPr/>
        </p:nvSpPr>
        <p:spPr>
          <a:xfrm rot="2150640">
            <a:off x="6407944" y="1571820"/>
            <a:ext cx="1893093" cy="1695272"/>
          </a:xfrm>
          <a:prstGeom prst="curvedDownArrow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hr-HR" sz="1633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46025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87633" y="424395"/>
          <a:ext cx="7886700" cy="7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6998" y="1273523"/>
            <a:ext cx="4180320" cy="50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sz="1633" b="1" dirty="0"/>
              <a:t>ZAHTJEV ZA NAKNADNIM UVIDOM U OCJENU </a:t>
            </a:r>
          </a:p>
          <a:p>
            <a:endParaRPr lang="hr-HR" sz="1633" b="1" dirty="0"/>
          </a:p>
          <a:p>
            <a:pPr marL="159843" indent="-159843">
              <a:buFont typeface="Arial" pitchFamily="34" charset="0"/>
              <a:buChar char="•"/>
            </a:pPr>
            <a:r>
              <a:rPr lang="hr-HR" sz="1814" dirty="0"/>
              <a:t>udrugama kojima nisu odobrena financijska sredstva može se, na njihov zahtjev, omogućiti uvid u zbirnu ocjenu njihovog projektnog prijedloga</a:t>
            </a:r>
          </a:p>
          <a:p>
            <a:pPr marL="159843" indent="-159843">
              <a:buFont typeface="Arial" pitchFamily="34" charset="0"/>
              <a:buChar char="•"/>
            </a:pPr>
            <a:endParaRPr lang="hr-HR" sz="1814" dirty="0"/>
          </a:p>
          <a:p>
            <a:pPr marL="159843" indent="-159843">
              <a:buFont typeface="Arial" pitchFamily="34" charset="0"/>
              <a:buChar char="•"/>
            </a:pPr>
            <a:r>
              <a:rPr lang="hr-HR" sz="1814" dirty="0"/>
              <a:t> na uvid se daje samo dokumentacija i/ili podatke koji se odnose samo na projektni prijedlog udruge koja je podnijela zahtjev</a:t>
            </a:r>
          </a:p>
          <a:p>
            <a:pPr marL="159843" indent="-159843">
              <a:buFont typeface="Arial" pitchFamily="34" charset="0"/>
              <a:buChar char="•"/>
            </a:pPr>
            <a:endParaRPr lang="hr-HR" sz="1814" dirty="0"/>
          </a:p>
          <a:p>
            <a:pPr marL="159843" indent="-159843">
              <a:buFont typeface="Arial" pitchFamily="34" charset="0"/>
              <a:buChar char="•"/>
            </a:pPr>
            <a:r>
              <a:rPr lang="hr-HR" sz="1814" dirty="0"/>
              <a:t> način dostave zahtjeva mora biti opisan u Uputama za prijavitelje na način što jednostavnijeg uvida</a:t>
            </a:r>
          </a:p>
          <a:p>
            <a:pPr marL="159843" indent="-159843">
              <a:buFont typeface="Arial" pitchFamily="34" charset="0"/>
              <a:buChar char="•"/>
            </a:pPr>
            <a:endParaRPr lang="hr-HR" sz="1814" dirty="0"/>
          </a:p>
          <a:p>
            <a:pPr marL="159843" indent="-159843">
              <a:buFont typeface="Arial" pitchFamily="34" charset="0"/>
              <a:buChar char="•"/>
            </a:pPr>
            <a:r>
              <a:rPr lang="hr-HR" sz="1814" dirty="0"/>
              <a:t>zahtjev za uvidom u ocjenu projektnog prijedloga ne smatra se podnošenjem prigovora</a:t>
            </a:r>
          </a:p>
          <a:p>
            <a:pPr marL="414726" indent="-414726"/>
            <a:endParaRPr lang="hr-HR" sz="1996" dirty="0"/>
          </a:p>
          <a:p>
            <a:pPr marL="414726" indent="-414726">
              <a:buFont typeface="Arial" pitchFamily="34" charset="0"/>
              <a:buChar char="•"/>
            </a:pPr>
            <a:endParaRPr lang="hr-BA" sz="1814" dirty="0"/>
          </a:p>
          <a:p>
            <a:pPr marL="414726" indent="-414726"/>
            <a:endParaRPr lang="hr-BA" sz="2177" dirty="0"/>
          </a:p>
          <a:p>
            <a:pPr marL="414726" indent="-414726"/>
            <a:endParaRPr lang="hr-BA" sz="2177" dirty="0"/>
          </a:p>
          <a:p>
            <a:pPr marL="414726" indent="-414726"/>
            <a:endParaRPr lang="en-GB" altLang="sr-Latn-RS" sz="2086" kern="0" dirty="0">
              <a:solidFill>
                <a:srgbClr val="000000"/>
              </a:solidFill>
            </a:endParaRPr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4767952" y="1273523"/>
            <a:ext cx="4180320" cy="5094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sz="1633" b="1" dirty="0"/>
              <a:t>PRAVO PRIGOVORA</a:t>
            </a:r>
          </a:p>
          <a:p>
            <a:pPr>
              <a:buFont typeface="Arial" pitchFamily="34" charset="0"/>
              <a:buChar char="•"/>
            </a:pPr>
            <a:endParaRPr lang="hr-HR" sz="1814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1814" dirty="0"/>
              <a:t>pravo na prigovor treba biti jasno naznačeno u tekstu natječaja, kao i razlozi zbog kojih se prigovor može podnijeti te primjereni rokovi za podnošenje prigovora (8 dana)</a:t>
            </a:r>
          </a:p>
          <a:p>
            <a:pPr marL="240484" indent="-240484">
              <a:buFont typeface="Arial" pitchFamily="34" charset="0"/>
              <a:buChar char="•"/>
            </a:pPr>
            <a:endParaRPr lang="hr-HR" sz="1814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1814" dirty="0"/>
              <a:t>prigovor se može izraziti nakon provjere propisanih uvjeta te nakon postupka ocjenjivanja kvalitete projektnog prijedloga</a:t>
            </a:r>
          </a:p>
          <a:p>
            <a:pPr marL="240484" indent="-240484">
              <a:buFont typeface="Arial" pitchFamily="34" charset="0"/>
              <a:buChar char="•"/>
            </a:pPr>
            <a:endParaRPr lang="hr-HR" sz="1814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1814" dirty="0"/>
              <a:t>prigovor ne odgađa daljnju provedbu natječajnog postupka</a:t>
            </a:r>
          </a:p>
          <a:p>
            <a:pPr marL="240484" indent="-240484">
              <a:buFont typeface="Arial" pitchFamily="34" charset="0"/>
              <a:buChar char="•"/>
            </a:pPr>
            <a:endParaRPr lang="hr-HR" sz="1814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1814" dirty="0"/>
              <a:t>postupak dodjele sredstava je akt poslovanja, ne upravni postupak – nema žalbe u smislu pravnog lijeka</a:t>
            </a:r>
          </a:p>
          <a:p>
            <a:pPr>
              <a:buFont typeface="Arial" pitchFamily="34" charset="0"/>
              <a:buChar char="•"/>
            </a:pPr>
            <a:endParaRPr lang="hr-HR" sz="1814" dirty="0"/>
          </a:p>
          <a:p>
            <a:pPr marL="414726" indent="-414726"/>
            <a:endParaRPr lang="hr-HR" sz="1996" dirty="0"/>
          </a:p>
          <a:p>
            <a:pPr marL="414726" indent="-414726">
              <a:buFont typeface="Arial" pitchFamily="34" charset="0"/>
              <a:buChar char="•"/>
            </a:pPr>
            <a:endParaRPr lang="hr-BA" sz="1814" dirty="0"/>
          </a:p>
          <a:p>
            <a:pPr marL="414726" indent="-414726"/>
            <a:endParaRPr lang="hr-BA" sz="2177" dirty="0"/>
          </a:p>
          <a:p>
            <a:pPr marL="414726" indent="-414726"/>
            <a:endParaRPr lang="hr-BA" sz="2177" dirty="0"/>
          </a:p>
          <a:p>
            <a:pPr marL="414726" indent="-414726"/>
            <a:endParaRPr lang="en-GB" altLang="sr-Latn-RS" sz="2086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2560494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87633" y="424395"/>
          <a:ext cx="7886700" cy="7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6998" y="1338840"/>
            <a:ext cx="8226720" cy="49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r>
              <a:rPr lang="hr-HR" sz="2177" b="1" i="1" dirty="0"/>
              <a:t>Zašto je važno potpisivati ugovore o dodjeli financijskih sredstava? </a:t>
            </a:r>
          </a:p>
          <a:p>
            <a:endParaRPr lang="hr-HR" sz="2177" dirty="0"/>
          </a:p>
          <a:p>
            <a:pPr lvl="1"/>
            <a:r>
              <a:rPr lang="hr-HR" sz="1996" dirty="0"/>
              <a:t>• jasna podjela odgovornosti korisnika i davatelja financijskih sredstava</a:t>
            </a:r>
          </a:p>
          <a:p>
            <a:pPr lvl="1"/>
            <a:r>
              <a:rPr lang="hr-HR" sz="1996" dirty="0"/>
              <a:t>• jasno postavljeni uvjeti provedbe programa ili projekta</a:t>
            </a:r>
          </a:p>
          <a:p>
            <a:pPr lvl="1"/>
            <a:r>
              <a:rPr lang="hr-HR" sz="1996" dirty="0"/>
              <a:t>• uređen način isplate sredstava</a:t>
            </a:r>
          </a:p>
          <a:p>
            <a:pPr lvl="1"/>
            <a:r>
              <a:rPr lang="hr-HR" sz="1996" dirty="0"/>
              <a:t>• uređeni uvjeti korištenja dodijeljenih sredstava</a:t>
            </a:r>
          </a:p>
          <a:p>
            <a:pPr lvl="1"/>
            <a:r>
              <a:rPr lang="hr-HR" sz="1996" dirty="0"/>
              <a:t>• osnova za kvalitetno praćenje provedbe programa ili projekta </a:t>
            </a:r>
          </a:p>
          <a:p>
            <a:pPr lvl="1"/>
            <a:r>
              <a:rPr lang="hr-HR" sz="1996" dirty="0"/>
              <a:t>• usuglašeni rokovi i načini izvještavanja</a:t>
            </a:r>
          </a:p>
          <a:p>
            <a:pPr lvl="1"/>
            <a:r>
              <a:rPr lang="hr-HR" sz="1996" dirty="0"/>
              <a:t>• usuglašeni uvjeti i načini za izmjene i dopune ugovora</a:t>
            </a:r>
          </a:p>
          <a:p>
            <a:pPr lvl="1"/>
            <a:r>
              <a:rPr lang="hr-HR" sz="1996" dirty="0"/>
              <a:t>• usuglašeni uvjeti i načini za promjene ugovora</a:t>
            </a:r>
          </a:p>
          <a:p>
            <a:pPr lvl="1"/>
            <a:r>
              <a:rPr lang="hr-HR" sz="1996" dirty="0"/>
              <a:t>• usuglašeni načini za rješavanje eventualnih sporova</a:t>
            </a:r>
          </a:p>
          <a:p>
            <a:pPr marL="414726" indent="-414726">
              <a:buFont typeface="Arial" pitchFamily="34" charset="0"/>
              <a:buChar char="•"/>
            </a:pPr>
            <a:endParaRPr lang="hr-BA" sz="1814" dirty="0"/>
          </a:p>
          <a:p>
            <a:pPr marL="414726" indent="-414726">
              <a:buFont typeface="Arial" pitchFamily="34" charset="0"/>
              <a:buChar char="•"/>
            </a:pPr>
            <a:r>
              <a:rPr lang="hr-BA" sz="1996" dirty="0"/>
              <a:t>rokovi za ugovaranje:</a:t>
            </a:r>
          </a:p>
          <a:p>
            <a:pPr marL="1088656" lvl="1" indent="-414726">
              <a:buFont typeface="Arial" pitchFamily="34" charset="0"/>
              <a:buChar char="•"/>
            </a:pPr>
            <a:r>
              <a:rPr lang="hr-BA" sz="1814" dirty="0"/>
              <a:t>30 dana od dana donošenja Odluke o financiranju</a:t>
            </a:r>
          </a:p>
          <a:p>
            <a:pPr marL="1088656" lvl="1" indent="-414726">
              <a:buFont typeface="Arial" pitchFamily="34" charset="0"/>
              <a:buChar char="•"/>
            </a:pPr>
            <a:r>
              <a:rPr lang="hr-BA" sz="1814" dirty="0"/>
              <a:t>moguće produljenje za dodatnih 30 dana, sukladno članku 33., stavku 1. Uredbe</a:t>
            </a:r>
          </a:p>
          <a:p>
            <a:pPr marL="414726" indent="-414726"/>
            <a:endParaRPr lang="hr-BA" sz="2177" dirty="0"/>
          </a:p>
          <a:p>
            <a:pPr marL="414726" indent="-414726"/>
            <a:endParaRPr lang="hr-BA" sz="2177" dirty="0"/>
          </a:p>
          <a:p>
            <a:pPr marL="414726" indent="-414726"/>
            <a:endParaRPr lang="en-GB" altLang="sr-Latn-RS" sz="2086" kern="0" dirty="0">
              <a:solidFill>
                <a:srgbClr val="000000"/>
              </a:solidFill>
            </a:endParaRPr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6858113" y="4016857"/>
            <a:ext cx="2285888" cy="15159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39667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87633" y="424395"/>
          <a:ext cx="7886700" cy="7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456998" y="1338840"/>
            <a:ext cx="8226720" cy="49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marL="240484" indent="-240484">
              <a:buFont typeface="Arial" pitchFamily="34" charset="0"/>
              <a:buChar char="•"/>
            </a:pPr>
            <a:r>
              <a:rPr lang="hr-HR" sz="2177" dirty="0"/>
              <a:t> način isplate sredstava utvrđuje se uvjetima natječaja i/ili ugovorom</a:t>
            </a:r>
          </a:p>
          <a:p>
            <a:pPr marL="240484" indent="-240484"/>
            <a:endParaRPr lang="hr-HR" sz="2177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2177" dirty="0"/>
              <a:t> sva financijska sredstva se od davatelja potražuju slanjem </a:t>
            </a:r>
            <a:r>
              <a:rPr lang="hr-HR" sz="2177" b="1" dirty="0"/>
              <a:t>Zahtjeva za isplatu sredstava </a:t>
            </a:r>
            <a:r>
              <a:rPr lang="hr-HR" sz="2177" dirty="0"/>
              <a:t>koji sadrži:</a:t>
            </a:r>
          </a:p>
          <a:p>
            <a:pPr marL="731531" lvl="1" indent="-321125">
              <a:buFont typeface="Arial" pitchFamily="34" charset="0"/>
              <a:buChar char="•"/>
            </a:pPr>
            <a:r>
              <a:rPr lang="hr-HR" sz="1814" dirty="0"/>
              <a:t>opće podatke o projektu</a:t>
            </a:r>
          </a:p>
          <a:p>
            <a:pPr marL="731531" lvl="1" indent="-321125">
              <a:buFont typeface="Arial" pitchFamily="34" charset="0"/>
              <a:buChar char="•"/>
            </a:pPr>
            <a:r>
              <a:rPr lang="hr-HR" sz="1814" dirty="0"/>
              <a:t>izvještajno razdoblje (osim u slučaju predujma)</a:t>
            </a:r>
          </a:p>
          <a:p>
            <a:pPr marL="731531" lvl="1" indent="-321125">
              <a:buFont typeface="Arial" pitchFamily="34" charset="0"/>
              <a:buChar char="•"/>
            </a:pPr>
            <a:r>
              <a:rPr lang="hr-HR" sz="1814" dirty="0"/>
              <a:t>traženi iznos</a:t>
            </a:r>
          </a:p>
          <a:p>
            <a:pPr marL="240484" indent="-240484"/>
            <a:endParaRPr lang="hr-HR" sz="1814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1814" dirty="0"/>
              <a:t> </a:t>
            </a:r>
            <a:r>
              <a:rPr lang="hr-HR" sz="2177" dirty="0"/>
              <a:t>slanje Zahtjeva za isplatom sredstava obično se vezuje uz slanje, odnosno, prihvaćanje izvještaja o provedbi projekta</a:t>
            </a:r>
          </a:p>
          <a:p>
            <a:pPr marL="240484" indent="-240484">
              <a:buFont typeface="Arial" pitchFamily="34" charset="0"/>
              <a:buChar char="•"/>
            </a:pPr>
            <a:endParaRPr lang="hr-HR" sz="2177" dirty="0"/>
          </a:p>
          <a:p>
            <a:pPr marL="240484" indent="-240484">
              <a:buFont typeface="Arial" pitchFamily="34" charset="0"/>
              <a:buChar char="•"/>
            </a:pPr>
            <a:r>
              <a:rPr lang="hr-HR" sz="2177" dirty="0"/>
              <a:t> Uredba predviđa </a:t>
            </a:r>
            <a:r>
              <a:rPr lang="hr-HR" sz="2177" b="1" dirty="0"/>
              <a:t>pet modela plaćanja</a:t>
            </a:r>
          </a:p>
          <a:p>
            <a:pPr marL="240484" indent="-240484">
              <a:buFont typeface="Arial" pitchFamily="34" charset="0"/>
              <a:buChar char="•"/>
            </a:pPr>
            <a:r>
              <a:rPr lang="hr-HR" sz="2177" dirty="0"/>
              <a:t> u slučaju da niti jedan od predviđenih modela nije prikladan, davatelj sredstava može donijeti odluku o korištenju nekog drugog modela</a:t>
            </a:r>
          </a:p>
          <a:p>
            <a:endParaRPr lang="hr-HR" sz="1814" dirty="0"/>
          </a:p>
          <a:p>
            <a:endParaRPr lang="hr-BA" sz="1814" dirty="0"/>
          </a:p>
          <a:p>
            <a:pPr marL="414726" indent="-414726"/>
            <a:endParaRPr lang="hr-BA" sz="2177" dirty="0"/>
          </a:p>
          <a:p>
            <a:pPr marL="414726" indent="-414726"/>
            <a:endParaRPr lang="hr-BA" sz="2177" dirty="0"/>
          </a:p>
          <a:p>
            <a:pPr marL="414726" indent="-414726"/>
            <a:endParaRPr lang="en-GB" altLang="sr-Latn-RS" sz="2086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32585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87633" y="424395"/>
          <a:ext cx="7886700" cy="7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587634" y="1338840"/>
            <a:ext cx="7968734" cy="496412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marL="321125" indent="-321125">
              <a:buFont typeface="Arial" pitchFamily="34" charset="0"/>
              <a:buChar char="•"/>
            </a:pPr>
            <a:r>
              <a:rPr lang="hr-HR" sz="2177" dirty="0"/>
              <a:t>provodi se radi mjerenja napretka u provedbi programa ili projekta te ostvarivanja rezultata i postizanja ciljeva prema vremenskom rasporedu i u okviru dodijeljenih sredstava</a:t>
            </a:r>
          </a:p>
          <a:p>
            <a:pPr marL="321125" indent="-321125"/>
            <a:endParaRPr lang="hr-HR" sz="2177" dirty="0"/>
          </a:p>
          <a:p>
            <a:pPr marL="321125" indent="-321125">
              <a:buFont typeface="Arial" pitchFamily="34" charset="0"/>
              <a:buChar char="•"/>
            </a:pPr>
            <a:r>
              <a:rPr lang="hr-HR" sz="2177" dirty="0"/>
              <a:t>svrha je uočavanje pozitivnih pojava kao i problema koji se događaju tijekom same provedbe kako bi odgovorne osobe pravodobnom reakcijom pozitivno utjecale na konačan ishod</a:t>
            </a:r>
          </a:p>
          <a:p>
            <a:pPr>
              <a:buFont typeface="Arial" pitchFamily="34" charset="0"/>
              <a:buChar char="•"/>
            </a:pPr>
            <a:endParaRPr lang="hr-HR" sz="1814" dirty="0"/>
          </a:p>
          <a:p>
            <a:endParaRPr lang="hr-BA" sz="1814" dirty="0"/>
          </a:p>
          <a:p>
            <a:pPr marL="414726" indent="-414726"/>
            <a:endParaRPr lang="hr-BA" sz="2177" dirty="0"/>
          </a:p>
          <a:p>
            <a:pPr marL="414726" indent="-414726"/>
            <a:endParaRPr lang="hr-BA" sz="2177" dirty="0"/>
          </a:p>
          <a:p>
            <a:pPr marL="414726" indent="-414726"/>
            <a:endParaRPr lang="en-GB" altLang="sr-Latn-RS" sz="2086" kern="0" dirty="0">
              <a:solidFill>
                <a:srgbClr val="000000"/>
              </a:solidFill>
            </a:endParaRPr>
          </a:p>
        </p:txBody>
      </p:sp>
      <p:sp>
        <p:nvSpPr>
          <p:cNvPr id="6" name="Rounded Rectangle 40"/>
          <p:cNvSpPr>
            <a:spLocks noChangeArrowheads="1"/>
          </p:cNvSpPr>
          <p:nvPr/>
        </p:nvSpPr>
        <p:spPr bwMode="auto">
          <a:xfrm>
            <a:off x="587633" y="4016858"/>
            <a:ext cx="7968734" cy="1436985"/>
          </a:xfrm>
          <a:prstGeom prst="roundRect">
            <a:avLst>
              <a:gd name="adj" fmla="val 16667"/>
            </a:avLst>
          </a:prstGeom>
          <a:solidFill>
            <a:srgbClr val="0070C0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 vert="horz" wrap="square" lIns="82944" tIns="41472" rIns="82944" bIns="41472" numCol="1" anchor="t" anchorCtr="0" compatLnSpc="1">
            <a:prstTxWarp prst="textNoShape">
              <a:avLst/>
            </a:prstTxWarp>
          </a:bodyPr>
          <a:lstStyle/>
          <a:p>
            <a:pPr defTabSz="829452">
              <a:spcAft>
                <a:spcPts val="907"/>
              </a:spcAft>
            </a:pPr>
            <a:r>
              <a:rPr lang="hr-HR" sz="2177" dirty="0">
                <a:solidFill>
                  <a:schemeClr val="bg1"/>
                </a:solidFill>
              </a:rPr>
              <a:t>Važno je da kroz taj proces korisnik i davatelj financijskih sredstava ostvare partnerski odnos i surađuju u ostvarenju krajnjih ciljeva programa ili projekta odnosno natječaja.</a:t>
            </a:r>
            <a:endParaRPr lang="en-GB" sz="2177" b="1" dirty="0">
              <a:solidFill>
                <a:schemeClr val="bg1"/>
              </a:solidFill>
              <a:latin typeface="Calibri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17682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315" y="359079"/>
            <a:ext cx="8327055" cy="804989"/>
            <a:chOff x="0" y="0"/>
            <a:chExt cx="10008000" cy="887445"/>
          </a:xfrm>
          <a:solidFill>
            <a:schemeClr val="accent2"/>
          </a:solidFill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10008000" cy="8874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3321" y="43321"/>
              <a:ext cx="9921358" cy="8008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872" tIns="127872" rIns="127872" bIns="127872" numCol="1" spcCol="1270" anchor="ctr" anchorCtr="0">
              <a:noAutofit/>
            </a:bodyPr>
            <a:lstStyle/>
            <a:p>
              <a:pPr defTabSz="14918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356" b="1" dirty="0"/>
                <a:t>Razlozi donošenja novog Zakona o udrugama</a:t>
              </a:r>
              <a:endParaRPr lang="hr-HR" sz="3356" dirty="0"/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309683" y="1600110"/>
            <a:ext cx="8752319" cy="3919050"/>
          </a:xfrm>
          <a:prstGeom prst="rect">
            <a:avLst/>
          </a:prstGeom>
        </p:spPr>
        <p:txBody>
          <a:bodyPr/>
          <a:lstStyle/>
          <a:p>
            <a:pPr marL="326885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903" kern="0" dirty="0">
                <a:solidFill>
                  <a:srgbClr val="000000"/>
                </a:solidFill>
              </a:rPr>
              <a:t>53.000 registriranih udruga – stalno rastući broj</a:t>
            </a:r>
          </a:p>
          <a:p>
            <a:pPr marL="326885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903" kern="0" dirty="0">
                <a:solidFill>
                  <a:srgbClr val="000000"/>
                </a:solidFill>
              </a:rPr>
              <a:t>godišnje se udrugama dodijeli 1,6 milijardi </a:t>
            </a:r>
            <a:r>
              <a:rPr lang="hr-HR" altLang="sr-Latn-RS" sz="2903" kern="0" dirty="0">
                <a:solidFill>
                  <a:srgbClr val="000000"/>
                </a:solidFill>
              </a:rPr>
              <a:t>kuna, a u 2015 </a:t>
            </a:r>
            <a:r>
              <a:rPr lang="hr-HR" altLang="sr-Latn-RS" sz="2903" kern="0" dirty="0">
                <a:solidFill>
                  <a:srgbClr val="000000"/>
                </a:solidFill>
              </a:rPr>
              <a:t>: </a:t>
            </a:r>
          </a:p>
          <a:p>
            <a:pPr marL="1000815" lvl="1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540" kern="0" dirty="0">
                <a:solidFill>
                  <a:srgbClr val="000000"/>
                </a:solidFill>
              </a:rPr>
              <a:t>774 milijuna </a:t>
            </a:r>
            <a:r>
              <a:rPr lang="hr-HR" altLang="sr-Latn-RS" sz="2540" kern="0" dirty="0">
                <a:solidFill>
                  <a:srgbClr val="000000"/>
                </a:solidFill>
              </a:rPr>
              <a:t>kuna </a:t>
            </a:r>
            <a:r>
              <a:rPr lang="hr-HR" altLang="sr-Latn-RS" sz="2540" kern="0" dirty="0">
                <a:solidFill>
                  <a:srgbClr val="000000"/>
                </a:solidFill>
              </a:rPr>
              <a:t>iz </a:t>
            </a:r>
            <a:r>
              <a:rPr lang="hr-HR" altLang="sr-Latn-RS" sz="2540" kern="0" dirty="0">
                <a:solidFill>
                  <a:srgbClr val="000000"/>
                </a:solidFill>
              </a:rPr>
              <a:t>državnog </a:t>
            </a:r>
            <a:r>
              <a:rPr lang="hr-HR" altLang="sr-Latn-RS" sz="2540" kern="0" dirty="0">
                <a:solidFill>
                  <a:srgbClr val="000000"/>
                </a:solidFill>
              </a:rPr>
              <a:t>proračuna, od toga 360 milijuna iz sredstava od igara na sreću</a:t>
            </a:r>
            <a:endParaRPr lang="hr-HR" altLang="sr-Latn-RS" sz="2540" kern="0" dirty="0">
              <a:solidFill>
                <a:srgbClr val="000000"/>
              </a:solidFill>
            </a:endParaRPr>
          </a:p>
          <a:p>
            <a:pPr marL="1000815" lvl="1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540" kern="0" dirty="0">
                <a:solidFill>
                  <a:srgbClr val="000000"/>
                </a:solidFill>
              </a:rPr>
              <a:t>850 milijuna </a:t>
            </a:r>
            <a:r>
              <a:rPr lang="hr-HR" altLang="sr-Latn-RS" sz="2540" kern="0" dirty="0">
                <a:solidFill>
                  <a:srgbClr val="000000"/>
                </a:solidFill>
              </a:rPr>
              <a:t>kuna iz proračuna općina, gradova i županija </a:t>
            </a:r>
          </a:p>
          <a:p>
            <a:pPr marL="1000815" lvl="1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540" kern="0" dirty="0">
                <a:solidFill>
                  <a:srgbClr val="000000"/>
                </a:solidFill>
              </a:rPr>
              <a:t>31 milijun </a:t>
            </a:r>
            <a:r>
              <a:rPr lang="hr-HR" altLang="sr-Latn-RS" sz="2540" kern="0" dirty="0">
                <a:solidFill>
                  <a:srgbClr val="000000"/>
                </a:solidFill>
              </a:rPr>
              <a:t>kuna iz sponzorstava i donacija javnih trgovačkih društava </a:t>
            </a:r>
            <a:endParaRPr lang="en-GB" altLang="sr-Latn-RS" sz="2540" kern="0" dirty="0">
              <a:solidFill>
                <a:srgbClr val="000000"/>
              </a:solidFill>
            </a:endParaRPr>
          </a:p>
          <a:p>
            <a:pPr marL="326885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903" kern="0" dirty="0">
                <a:solidFill>
                  <a:srgbClr val="000000"/>
                </a:solidFill>
              </a:rPr>
              <a:t>više </a:t>
            </a:r>
            <a:r>
              <a:rPr lang="hr-HR" altLang="sr-Latn-RS" sz="2903" kern="0" dirty="0">
                <a:solidFill>
                  <a:srgbClr val="000000"/>
                </a:solidFill>
              </a:rPr>
              <a:t>od 70 milijuna € u </a:t>
            </a:r>
            <a:r>
              <a:rPr lang="hr-HR" altLang="sr-Latn-RS" sz="2903" kern="0" dirty="0" err="1">
                <a:solidFill>
                  <a:srgbClr val="000000"/>
                </a:solidFill>
              </a:rPr>
              <a:t>pretpristupnom</a:t>
            </a:r>
            <a:r>
              <a:rPr lang="hr-HR" altLang="sr-Latn-RS" sz="2903" kern="0" dirty="0">
                <a:solidFill>
                  <a:srgbClr val="000000"/>
                </a:solidFill>
              </a:rPr>
              <a:t> razdoblju, </a:t>
            </a:r>
          </a:p>
          <a:p>
            <a:pPr marL="326885" indent="-326885">
              <a:lnSpc>
                <a:spcPct val="93000"/>
              </a:lnSpc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r>
              <a:rPr lang="hr-HR" altLang="sr-Latn-RS" sz="2903" kern="0" dirty="0">
                <a:solidFill>
                  <a:srgbClr val="000000"/>
                </a:solidFill>
              </a:rPr>
              <a:t>razdoblje 2014. – 2020. raspoloživo 300 milijuna € iz ESF-a (90 milijuna € Ured za udruge)</a:t>
            </a:r>
          </a:p>
          <a:p>
            <a:pPr marL="741611" lvl="1" indent="-326885" defTabSz="407526" eaLnBrk="0" hangingPunct="0">
              <a:lnSpc>
                <a:spcPct val="93000"/>
              </a:lnSpc>
              <a:spcBef>
                <a:spcPct val="0"/>
              </a:spcBef>
              <a:buClr>
                <a:srgbClr val="000000"/>
              </a:buClr>
              <a:buSzPct val="100000"/>
              <a:buFont typeface="Wingdings" pitchFamily="2" charset="2"/>
              <a:buChar char="§"/>
              <a:defRPr/>
            </a:pPr>
            <a:endParaRPr lang="hr-HR" sz="2268" kern="0" dirty="0">
              <a:solidFill>
                <a:prstClr val="black"/>
              </a:solidFill>
            </a:endParaRPr>
          </a:p>
          <a:p>
            <a:pPr marL="406086" lvl="1" indent="-339845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L"/>
              <a:defRPr/>
            </a:pPr>
            <a:endParaRPr lang="hr-HR" altLang="sr-Latn-RS" sz="907" kern="0" dirty="0">
              <a:solidFill>
                <a:srgbClr val="000000"/>
              </a:solidFill>
            </a:endParaRPr>
          </a:p>
          <a:p>
            <a:pPr marL="311045" indent="-311045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endParaRPr lang="hr-HR" altLang="sr-Latn-RS" sz="2903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016420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1" name="Rectangle 3"/>
          <p:cNvSpPr txBox="1">
            <a:spLocks noChangeArrowheads="1"/>
          </p:cNvSpPr>
          <p:nvPr/>
        </p:nvSpPr>
        <p:spPr bwMode="auto">
          <a:xfrm>
            <a:off x="261046" y="1142888"/>
            <a:ext cx="6597067" cy="486227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9" tIns="45714" rIns="91429" bIns="45714"/>
          <a:lstStyle>
            <a:lvl1pPr marL="457200" indent="-457200">
              <a:lnSpc>
                <a:spcPct val="93000"/>
              </a:lnSpc>
              <a:spcAft>
                <a:spcPts val="1425"/>
              </a:spcAft>
              <a:buClr>
                <a:srgbClr val="000000"/>
              </a:buClr>
              <a:buSzPct val="100000"/>
              <a:buFont typeface="Times New Roman" pitchFamily="18" charset="0"/>
              <a:defRPr sz="3200">
                <a:solidFill>
                  <a:srgbClr val="000000"/>
                </a:solidFill>
                <a:latin typeface="Calibri" pitchFamily="34" charset="0"/>
              </a:defRPr>
            </a:lvl1pPr>
            <a:lvl2pPr>
              <a:lnSpc>
                <a:spcPct val="93000"/>
              </a:lnSpc>
              <a:spcAft>
                <a:spcPts val="1138"/>
              </a:spcAft>
              <a:buClr>
                <a:srgbClr val="000000"/>
              </a:buClr>
              <a:buSzPct val="100000"/>
              <a:buFont typeface="Times New Roman" pitchFamily="18" charset="0"/>
              <a:defRPr sz="2800">
                <a:solidFill>
                  <a:srgbClr val="000000"/>
                </a:solidFill>
                <a:latin typeface="Calibri" pitchFamily="34" charset="0"/>
              </a:defRPr>
            </a:lvl2pPr>
            <a:lvl3pPr>
              <a:lnSpc>
                <a:spcPct val="93000"/>
              </a:lnSpc>
              <a:spcAft>
                <a:spcPts val="850"/>
              </a:spcAft>
              <a:buClr>
                <a:srgbClr val="000000"/>
              </a:buClr>
              <a:buSzPct val="100000"/>
              <a:buFont typeface="Times New Roman" pitchFamily="18" charset="0"/>
              <a:defRPr sz="2400">
                <a:solidFill>
                  <a:srgbClr val="000000"/>
                </a:solidFill>
                <a:latin typeface="Calibri" pitchFamily="34" charset="0"/>
              </a:defRPr>
            </a:lvl3pPr>
            <a:lvl4pPr>
              <a:lnSpc>
                <a:spcPct val="93000"/>
              </a:lnSpc>
              <a:spcAft>
                <a:spcPts val="575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</a:defRPr>
            </a:lvl4pPr>
            <a:lvl5pPr>
              <a:lnSpc>
                <a:spcPct val="93000"/>
              </a:lnSpc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</a:defRPr>
            </a:lvl5pPr>
            <a:lvl6pPr marL="25146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</a:defRPr>
            </a:lvl6pPr>
            <a:lvl7pPr marL="29718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</a:defRPr>
            </a:lvl7pPr>
            <a:lvl8pPr marL="34290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</a:defRPr>
            </a:lvl8pPr>
            <a:lvl9pPr marL="3886200" indent="-228600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288"/>
              </a:spcAft>
              <a:buClr>
                <a:srgbClr val="000000"/>
              </a:buClr>
              <a:buSzPct val="100000"/>
              <a:buFont typeface="Times New Roman" pitchFamily="18" charset="0"/>
              <a:defRPr sz="2000">
                <a:solidFill>
                  <a:srgbClr val="000000"/>
                </a:solidFill>
                <a:latin typeface="Calibri" pitchFamily="34" charset="0"/>
              </a:defRPr>
            </a:lvl9pPr>
          </a:lstStyle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altLang="sr-Latn-RS" sz="2540" dirty="0">
                <a:solidFill>
                  <a:schemeClr val="tx1"/>
                </a:solidFill>
              </a:rPr>
              <a:t>Informacijski </a:t>
            </a:r>
            <a:r>
              <a:rPr lang="hr-HR" altLang="sr-Latn-RS" sz="2540" dirty="0">
                <a:solidFill>
                  <a:schemeClr val="tx1"/>
                </a:solidFill>
              </a:rPr>
              <a:t>sustav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en-GB" altLang="sr-Latn-RS" sz="2540" dirty="0" err="1">
                <a:solidFill>
                  <a:schemeClr val="tx1"/>
                </a:solidFill>
              </a:rPr>
              <a:t>Nacionalne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en-GB" altLang="sr-Latn-RS" sz="2540" dirty="0" err="1">
                <a:solidFill>
                  <a:schemeClr val="tx1"/>
                </a:solidFill>
              </a:rPr>
              <a:t>zaklade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en-GB" altLang="sr-Latn-RS" sz="2540" dirty="0" err="1">
                <a:solidFill>
                  <a:schemeClr val="tx1"/>
                </a:solidFill>
              </a:rPr>
              <a:t>za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en-GB" altLang="sr-Latn-RS" sz="2540" dirty="0" err="1">
                <a:solidFill>
                  <a:schemeClr val="tx1"/>
                </a:solidFill>
              </a:rPr>
              <a:t>razvoj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en-GB" altLang="sr-Latn-RS" sz="2540" dirty="0" err="1">
                <a:solidFill>
                  <a:schemeClr val="tx1"/>
                </a:solidFill>
              </a:rPr>
              <a:t>civilnog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en-GB" altLang="sr-Latn-RS" sz="2540" dirty="0" err="1">
                <a:solidFill>
                  <a:schemeClr val="tx1"/>
                </a:solidFill>
              </a:rPr>
              <a:t>društva</a:t>
            </a:r>
            <a:endParaRPr lang="en-GB" altLang="sr-Latn-RS" sz="2540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hr-HR" altLang="sr-Latn-RS" sz="1089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altLang="sr-Latn-RS" sz="2540" dirty="0">
                <a:solidFill>
                  <a:schemeClr val="tx1"/>
                </a:solidFill>
              </a:rPr>
              <a:t>Povez</a:t>
            </a:r>
            <a:r>
              <a:rPr lang="en-GB" altLang="sr-Latn-RS" sz="2540" dirty="0" err="1">
                <a:solidFill>
                  <a:schemeClr val="tx1"/>
                </a:solidFill>
              </a:rPr>
              <a:t>ivanje</a:t>
            </a:r>
            <a:r>
              <a:rPr lang="en-GB" altLang="sr-Latn-RS" sz="2540" dirty="0">
                <a:solidFill>
                  <a:schemeClr val="tx1"/>
                </a:solidFill>
              </a:rPr>
              <a:t> </a:t>
            </a:r>
            <a:r>
              <a:rPr lang="hr-HR" altLang="sr-Latn-RS" sz="2540" dirty="0">
                <a:solidFill>
                  <a:schemeClr val="tx1"/>
                </a:solidFill>
              </a:rPr>
              <a:t>davatelj</a:t>
            </a:r>
            <a:r>
              <a:rPr lang="en-GB" altLang="sr-Latn-RS" sz="2540" dirty="0">
                <a:solidFill>
                  <a:schemeClr val="tx1"/>
                </a:solidFill>
              </a:rPr>
              <a:t>a</a:t>
            </a:r>
            <a:r>
              <a:rPr lang="hr-HR" altLang="sr-Latn-RS" sz="2540" dirty="0">
                <a:solidFill>
                  <a:schemeClr val="tx1"/>
                </a:solidFill>
              </a:rPr>
              <a:t> </a:t>
            </a:r>
            <a:r>
              <a:rPr lang="hr-HR" altLang="sr-Latn-RS" sz="2540" dirty="0">
                <a:solidFill>
                  <a:schemeClr val="tx1"/>
                </a:solidFill>
              </a:rPr>
              <a:t>financijskih podrški iz državnog </a:t>
            </a:r>
            <a:r>
              <a:rPr lang="hr-HR" altLang="sr-Latn-RS" sz="2540" dirty="0">
                <a:solidFill>
                  <a:schemeClr val="tx1"/>
                </a:solidFill>
              </a:rPr>
              <a:t>proračuna</a:t>
            </a:r>
            <a:endParaRPr lang="en-GB" altLang="sr-Latn-RS" sz="2540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hr-HR" altLang="sr-Latn-RS" sz="1089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altLang="sr-Latn-RS" sz="2540" dirty="0" err="1">
                <a:solidFill>
                  <a:schemeClr val="tx1"/>
                </a:solidFill>
              </a:rPr>
              <a:t>Objedin</a:t>
            </a:r>
            <a:r>
              <a:rPr lang="en-GB" altLang="sr-Latn-RS" sz="2540" dirty="0" err="1">
                <a:solidFill>
                  <a:schemeClr val="tx1"/>
                </a:solidFill>
              </a:rPr>
              <a:t>javanje</a:t>
            </a:r>
            <a:r>
              <a:rPr lang="hr-HR" altLang="sr-Latn-RS" sz="2540" dirty="0">
                <a:solidFill>
                  <a:schemeClr val="tx1"/>
                </a:solidFill>
              </a:rPr>
              <a:t> </a:t>
            </a:r>
            <a:r>
              <a:rPr lang="hr-HR" altLang="sr-Latn-RS" sz="2540" dirty="0" err="1">
                <a:solidFill>
                  <a:schemeClr val="tx1"/>
                </a:solidFill>
              </a:rPr>
              <a:t>informacij</a:t>
            </a:r>
            <a:r>
              <a:rPr lang="en-GB" altLang="sr-Latn-RS" sz="2540" dirty="0">
                <a:solidFill>
                  <a:schemeClr val="tx1"/>
                </a:solidFill>
              </a:rPr>
              <a:t>a</a:t>
            </a:r>
            <a:r>
              <a:rPr lang="hr-HR" altLang="sr-Latn-RS" sz="2540" dirty="0">
                <a:solidFill>
                  <a:schemeClr val="tx1"/>
                </a:solidFill>
              </a:rPr>
              <a:t> </a:t>
            </a:r>
            <a:r>
              <a:rPr lang="hr-HR" altLang="sr-Latn-RS" sz="2540" dirty="0">
                <a:solidFill>
                  <a:schemeClr val="tx1"/>
                </a:solidFill>
              </a:rPr>
              <a:t>o dodijeljenim sredstvima za projekte i programe organizacija civilnog </a:t>
            </a:r>
            <a:r>
              <a:rPr lang="hr-HR" altLang="sr-Latn-RS" sz="2540" dirty="0">
                <a:solidFill>
                  <a:schemeClr val="tx1"/>
                </a:solidFill>
              </a:rPr>
              <a:t>društva</a:t>
            </a: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altLang="sr-Latn-RS" sz="2540" dirty="0" err="1">
                <a:solidFill>
                  <a:schemeClr val="tx1"/>
                </a:solidFill>
              </a:rPr>
              <a:t>Modul:eIzvještavanje</a:t>
            </a:r>
            <a:endParaRPr lang="en-GB" altLang="sr-Latn-RS" sz="2540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hr-HR" altLang="sr-Latn-RS" sz="1089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r>
              <a:rPr lang="hr-HR" altLang="sr-Latn-RS" sz="2540" dirty="0">
                <a:solidFill>
                  <a:schemeClr val="tx1"/>
                </a:solidFill>
              </a:rPr>
              <a:t>REZULTAT: </a:t>
            </a:r>
            <a:r>
              <a:rPr lang="hr-HR" altLang="sr-Latn-RS" sz="2540" b="1" dirty="0">
                <a:solidFill>
                  <a:schemeClr val="tx1"/>
                </a:solidFill>
              </a:rPr>
              <a:t>Izvješće o financiranju projekata i programa organizacija civilnog društva iz javnih izvora </a:t>
            </a: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vi-VN" altLang="sr-Latn-RS" sz="2358" b="1" u="sng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vi-VN" altLang="sr-Latn-RS" sz="2358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vi-VN" altLang="sr-Latn-RS" sz="2358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vi-VN" altLang="sr-Latn-RS" sz="2358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</a:pPr>
            <a:endParaRPr lang="vi-VN" altLang="sr-Latn-RS" sz="2358" i="1" dirty="0">
              <a:solidFill>
                <a:schemeClr val="tx1"/>
              </a:solidFill>
            </a:endParaRPr>
          </a:p>
          <a:p>
            <a:pPr eaLnBrk="1">
              <a:lnSpc>
                <a:spcPct val="90000"/>
              </a:lnSpc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•"/>
            </a:pPr>
            <a:endParaRPr lang="vi-VN" altLang="sr-Latn-RS" sz="2358" dirty="0">
              <a:solidFill>
                <a:schemeClr val="tx1"/>
              </a:solidFill>
              <a:latin typeface="Arial" pitchFamily="34" charset="0"/>
            </a:endParaRPr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727478" y="3574024"/>
            <a:ext cx="2145671" cy="3036013"/>
          </a:xfrm>
          <a:prstGeom prst="rect">
            <a:avLst/>
          </a:prstGeom>
        </p:spPr>
      </p:pic>
      <p:grpSp>
        <p:nvGrpSpPr>
          <p:cNvPr id="6" name="Group 5"/>
          <p:cNvGrpSpPr/>
          <p:nvPr/>
        </p:nvGrpSpPr>
        <p:grpSpPr>
          <a:xfrm>
            <a:off x="587633" y="228443"/>
            <a:ext cx="7886700" cy="747149"/>
            <a:chOff x="0" y="1"/>
            <a:chExt cx="8694539" cy="823680"/>
          </a:xfrm>
          <a:solidFill>
            <a:schemeClr val="accent2"/>
          </a:solidFill>
        </p:grpSpPr>
        <p:sp>
          <p:nvSpPr>
            <p:cNvPr id="7" name="Rounded Rectangle 6"/>
            <p:cNvSpPr/>
            <p:nvPr/>
          </p:nvSpPr>
          <p:spPr>
            <a:xfrm>
              <a:off x="0" y="1"/>
              <a:ext cx="8694539" cy="823680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8" name="Rounded Rectangle 4"/>
            <p:cNvSpPr/>
            <p:nvPr/>
          </p:nvSpPr>
          <p:spPr>
            <a:xfrm>
              <a:off x="40209" y="40210"/>
              <a:ext cx="8614121" cy="743262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86400" tIns="86400" rIns="86400" bIns="86400" numCol="1" spcCol="1270" anchor="ctr" anchorCtr="0">
              <a:noAutofit/>
            </a:bodyPr>
            <a:lstStyle/>
            <a:p>
              <a:pPr algn="ctr" defTabSz="1008015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en-GB" altLang="sr-Latn-RS" sz="2903" b="1" dirty="0" err="1"/>
                <a:t>Informacijska</a:t>
              </a:r>
              <a:r>
                <a:rPr lang="en-GB" altLang="sr-Latn-RS" sz="2903" b="1" dirty="0"/>
                <a:t> </a:t>
              </a:r>
              <a:r>
                <a:rPr lang="en-GB" altLang="sr-Latn-RS" sz="2903" b="1" dirty="0" err="1"/>
                <a:t>podrška</a:t>
              </a:r>
              <a:r>
                <a:rPr lang="en-GB" altLang="sr-Latn-RS" sz="2903" b="1" dirty="0"/>
                <a:t>   </a:t>
              </a:r>
              <a:r>
                <a:rPr lang="en-GB" altLang="sr-Latn-RS" sz="2903" b="1" dirty="0">
                  <a:latin typeface="Calibri"/>
                  <a:cs typeface="Calibri"/>
                </a:rPr>
                <a:t>→</a:t>
              </a:r>
              <a:r>
                <a:rPr lang="en-GB" altLang="sr-Latn-RS" sz="2903" b="1" dirty="0"/>
                <a:t>   </a:t>
              </a:r>
              <a:r>
                <a:rPr lang="pl-PL" altLang="sr-Latn-RS" sz="2903" b="1" dirty="0"/>
                <a:t>Potpora Plus</a:t>
              </a:r>
              <a:endParaRPr lang="hr-HR" sz="2903" b="1" dirty="0"/>
            </a:p>
          </p:txBody>
        </p:sp>
      </p:grpSp>
    </p:spTree>
    <p:extLst>
      <p:ext uri="{BB962C8B-B14F-4D97-AF65-F5344CB8AC3E}">
        <p14:creationId xmlns:p14="http://schemas.microsoft.com/office/powerpoint/2010/main" val="23104268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2754" name="Picture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841" y="361"/>
            <a:ext cx="9144000" cy="685728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9431912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73635" y="97808"/>
            <a:ext cx="9217636" cy="666238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3094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Diagram 3"/>
          <p:cNvGraphicFramePr/>
          <p:nvPr>
            <p:extLst/>
          </p:nvPr>
        </p:nvGraphicFramePr>
        <p:xfrm>
          <a:off x="587633" y="424395"/>
          <a:ext cx="7886700" cy="75106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Content Placeholder 2"/>
          <p:cNvSpPr txBox="1">
            <a:spLocks/>
          </p:cNvSpPr>
          <p:nvPr/>
        </p:nvSpPr>
        <p:spPr bwMode="auto">
          <a:xfrm>
            <a:off x="652950" y="1469475"/>
            <a:ext cx="7707465" cy="39843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0" tIns="25602" rIns="0" bIns="0" numCol="1" anchor="t" anchorCtr="0" compatLnSpc="1">
            <a:prstTxWarp prst="textNoShape">
              <a:avLst/>
            </a:prstTxWarp>
          </a:bodyPr>
          <a:lstStyle/>
          <a:p>
            <a:pPr algn="ctr"/>
            <a:r>
              <a:rPr lang="hr-HR" sz="1814" b="1" dirty="0"/>
              <a:t>Ured za udruge Vlade RH</a:t>
            </a:r>
            <a:r>
              <a:rPr lang="en-GB" sz="1814" b="1" dirty="0"/>
              <a:t> </a:t>
            </a:r>
          </a:p>
          <a:p>
            <a:pPr algn="ctr"/>
            <a:r>
              <a:rPr lang="hr-HR" sz="1814" b="1" dirty="0"/>
              <a:t>koordinira </a:t>
            </a:r>
            <a:r>
              <a:rPr lang="hr-HR" sz="1814" b="1" dirty="0" err="1"/>
              <a:t>pr</a:t>
            </a:r>
            <a:r>
              <a:rPr lang="en-GB" sz="1814" b="1" dirty="0" err="1"/>
              <a:t>imjenu</a:t>
            </a:r>
            <a:r>
              <a:rPr lang="hr-HR" sz="1814" b="1" dirty="0"/>
              <a:t> Uredbe o kriterijima, mjerilima i postupcima financiranja i ugovaranja programa i projekata od interesa za opće dobro koje provode udruge</a:t>
            </a:r>
            <a:endParaRPr lang="en-GB" sz="1814" b="1" dirty="0"/>
          </a:p>
          <a:p>
            <a:pPr algn="ctr"/>
            <a:r>
              <a:rPr lang="en-GB" sz="1814" dirty="0"/>
              <a:t>                      </a:t>
            </a:r>
          </a:p>
          <a:p>
            <a:endParaRPr lang="en-GB" sz="1814" dirty="0"/>
          </a:p>
          <a:p>
            <a:pPr marL="259204" indent="-259204" algn="ctr">
              <a:buFont typeface="Arial" panose="020B0604020202020204" pitchFamily="34" charset="0"/>
              <a:buChar char="•"/>
            </a:pPr>
            <a:endParaRPr lang="en-GB" sz="1814" dirty="0"/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en-GB" sz="1814" dirty="0" err="1"/>
              <a:t>koordinira</a:t>
            </a:r>
            <a:r>
              <a:rPr lang="en-GB" sz="1814" dirty="0"/>
              <a:t> </a:t>
            </a:r>
            <a:r>
              <a:rPr lang="en-GB" sz="1814" dirty="0" err="1"/>
              <a:t>pripremu</a:t>
            </a:r>
            <a:r>
              <a:rPr lang="en-GB" sz="1814" dirty="0"/>
              <a:t>, </a:t>
            </a:r>
            <a:r>
              <a:rPr lang="en-GB" sz="1814" dirty="0" err="1"/>
              <a:t>provedbu</a:t>
            </a:r>
            <a:r>
              <a:rPr lang="en-GB" sz="1814" dirty="0"/>
              <a:t> </a:t>
            </a:r>
            <a:r>
              <a:rPr lang="en-GB" sz="1814" dirty="0" err="1"/>
              <a:t>i</a:t>
            </a:r>
            <a:r>
              <a:rPr lang="en-GB" sz="1814" dirty="0"/>
              <a:t> </a:t>
            </a:r>
            <a:r>
              <a:rPr lang="en-GB" sz="1814" dirty="0" err="1"/>
              <a:t>praćenje</a:t>
            </a:r>
            <a:r>
              <a:rPr lang="en-GB" sz="1814" dirty="0"/>
              <a:t> </a:t>
            </a:r>
            <a:r>
              <a:rPr lang="en-GB" sz="1814" dirty="0" err="1"/>
              <a:t>javnih</a:t>
            </a:r>
            <a:r>
              <a:rPr lang="en-GB" sz="1814" dirty="0"/>
              <a:t> </a:t>
            </a:r>
            <a:r>
              <a:rPr lang="en-GB" sz="1814" dirty="0" err="1"/>
              <a:t>natječaja</a:t>
            </a:r>
            <a:endParaRPr lang="en-GB" sz="1814" dirty="0"/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en-GB" sz="1814" dirty="0" err="1"/>
              <a:t>o</a:t>
            </a:r>
            <a:r>
              <a:rPr lang="en-GB" sz="1814" dirty="0" err="1"/>
              <a:t>rganizira</a:t>
            </a:r>
            <a:r>
              <a:rPr lang="en-GB" sz="1814" dirty="0"/>
              <a:t> INFO DANE </a:t>
            </a:r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en-GB" sz="1814" dirty="0" err="1"/>
              <a:t>o</a:t>
            </a:r>
            <a:r>
              <a:rPr lang="en-GB" sz="1814" dirty="0" err="1"/>
              <a:t>bjavljuje</a:t>
            </a:r>
            <a:r>
              <a:rPr lang="en-GB" sz="1814" dirty="0"/>
              <a:t> </a:t>
            </a:r>
            <a:r>
              <a:rPr lang="en-GB" sz="1814" dirty="0" err="1"/>
              <a:t>godišnji</a:t>
            </a:r>
            <a:r>
              <a:rPr lang="en-GB" sz="1814" dirty="0"/>
              <a:t> plan </a:t>
            </a:r>
            <a:r>
              <a:rPr lang="en-GB" sz="1814" dirty="0" err="1"/>
              <a:t>natječaja</a:t>
            </a:r>
            <a:r>
              <a:rPr lang="en-GB" sz="1814" dirty="0"/>
              <a:t> </a:t>
            </a:r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en-GB" sz="1814" dirty="0" err="1"/>
              <a:t>osigurava</a:t>
            </a:r>
            <a:r>
              <a:rPr lang="en-GB" sz="1814" dirty="0"/>
              <a:t> </a:t>
            </a:r>
            <a:r>
              <a:rPr lang="en-GB" sz="1814" dirty="0" err="1"/>
              <a:t>razmjenu</a:t>
            </a:r>
            <a:r>
              <a:rPr lang="en-GB" sz="1814" dirty="0"/>
              <a:t> </a:t>
            </a:r>
            <a:r>
              <a:rPr lang="en-GB" sz="1814" dirty="0" err="1"/>
              <a:t>informacija</a:t>
            </a:r>
            <a:r>
              <a:rPr lang="en-GB" sz="1814" dirty="0"/>
              <a:t> </a:t>
            </a:r>
            <a:r>
              <a:rPr lang="en-GB" sz="1814" dirty="0" err="1"/>
              <a:t>među</a:t>
            </a:r>
            <a:r>
              <a:rPr lang="en-GB" sz="1814" dirty="0"/>
              <a:t> </a:t>
            </a:r>
            <a:r>
              <a:rPr lang="en-GB" sz="1814" dirty="0" err="1"/>
              <a:t>davateljima</a:t>
            </a:r>
            <a:endParaRPr lang="en-GB" sz="1814" dirty="0"/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en-GB" sz="1814" dirty="0" err="1"/>
              <a:t>provodi</a:t>
            </a:r>
            <a:r>
              <a:rPr lang="en-GB" sz="1814" dirty="0"/>
              <a:t> </a:t>
            </a:r>
            <a:r>
              <a:rPr lang="en-GB" sz="1814" dirty="0" err="1"/>
              <a:t>savjetovanja</a:t>
            </a:r>
            <a:r>
              <a:rPr lang="en-GB" sz="1814" dirty="0"/>
              <a:t> </a:t>
            </a:r>
            <a:r>
              <a:rPr lang="en-GB" sz="1814" dirty="0" err="1"/>
              <a:t>i</a:t>
            </a:r>
            <a:r>
              <a:rPr lang="en-GB" sz="1814" dirty="0"/>
              <a:t> </a:t>
            </a:r>
            <a:r>
              <a:rPr lang="en-GB" sz="1814" dirty="0" err="1"/>
              <a:t>izobrazbu</a:t>
            </a:r>
            <a:r>
              <a:rPr lang="en-GB" sz="1814" dirty="0"/>
              <a:t> o </a:t>
            </a:r>
            <a:r>
              <a:rPr lang="en-GB" sz="1814" dirty="0" err="1"/>
              <a:t>primjeni</a:t>
            </a:r>
            <a:r>
              <a:rPr lang="en-GB" sz="1814" dirty="0"/>
              <a:t> </a:t>
            </a:r>
            <a:r>
              <a:rPr lang="en-GB" sz="1814" dirty="0" err="1"/>
              <a:t>Uredbe</a:t>
            </a:r>
            <a:endParaRPr lang="hr-HR" sz="1814" dirty="0"/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hr-HR" sz="1814" dirty="0"/>
              <a:t>izrađuje </a:t>
            </a:r>
            <a:r>
              <a:rPr lang="en-GB" sz="1814" dirty="0" err="1"/>
              <a:t>Priručnik</a:t>
            </a:r>
            <a:r>
              <a:rPr lang="en-GB" sz="1814" dirty="0"/>
              <a:t> za </a:t>
            </a:r>
            <a:r>
              <a:rPr lang="en-GB" sz="1814" dirty="0" err="1"/>
              <a:t>primjenu</a:t>
            </a:r>
            <a:r>
              <a:rPr lang="en-GB" sz="1814" dirty="0"/>
              <a:t> </a:t>
            </a:r>
            <a:r>
              <a:rPr lang="en-GB" sz="1814" dirty="0" err="1"/>
              <a:t>Uredbe</a:t>
            </a:r>
            <a:endParaRPr lang="en-GB" altLang="sr-Latn-RS" sz="1814" kern="0" dirty="0">
              <a:solidFill>
                <a:srgbClr val="000000"/>
              </a:solidFill>
            </a:endParaRPr>
          </a:p>
          <a:p>
            <a:pPr marL="311045" indent="-311045" algn="ctr">
              <a:buFont typeface="Wingdings" panose="05000000000000000000" pitchFamily="2" charset="2"/>
              <a:buChar char="ü"/>
            </a:pPr>
            <a:r>
              <a:rPr lang="hr-HR" sz="1814" dirty="0"/>
              <a:t>izrađuje </a:t>
            </a:r>
            <a:r>
              <a:rPr lang="en-GB" sz="1814" dirty="0" err="1"/>
              <a:t>izvještaje</a:t>
            </a:r>
            <a:r>
              <a:rPr lang="hr-HR" sz="1814" dirty="0"/>
              <a:t> o financiranim programima ili projektima udruga i drugih organizacija civilnoga društva iz javnih izvora na nacionalnoj, područnoj i lokalnoj razini te iz fondova Europske unije o kojima izvještava Vladu Republike Hrvatske i zainteresiranu, odnosno opću javnost</a:t>
            </a:r>
          </a:p>
        </p:txBody>
      </p:sp>
      <p:sp>
        <p:nvSpPr>
          <p:cNvPr id="2" name="Right Arrow 1"/>
          <p:cNvSpPr/>
          <p:nvPr/>
        </p:nvSpPr>
        <p:spPr bwMode="auto">
          <a:xfrm rot="5400000">
            <a:off x="4278071" y="2514555"/>
            <a:ext cx="457222" cy="326587"/>
          </a:xfrm>
          <a:prstGeom prst="rightArrow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82944" tIns="41472" rIns="82944" bIns="41472" numCol="1" rtlCol="0" anchor="t" anchorCtr="0" compatLnSpc="1">
            <a:prstTxWarp prst="textNoShape">
              <a:avLst/>
            </a:prstTxWarp>
          </a:bodyPr>
          <a:lstStyle/>
          <a:p>
            <a:pPr defTabSz="407526" fontAlgn="base" hangingPunct="0">
              <a:lnSpc>
                <a:spcPct val="102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hr-HR" sz="2358">
              <a:latin typeface="Calibri" pitchFamily="34" charset="0"/>
              <a:ea typeface="Arial Unicode MS" pitchFamily="34" charset="-128"/>
              <a:cs typeface="Arial Unicode MS" pitchFamily="34" charset="-128"/>
            </a:endParaRPr>
          </a:p>
        </p:txBody>
      </p:sp>
    </p:spTree>
    <p:extLst>
      <p:ext uri="{BB962C8B-B14F-4D97-AF65-F5344CB8AC3E}">
        <p14:creationId xmlns:p14="http://schemas.microsoft.com/office/powerpoint/2010/main" val="26250491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39552" y="773415"/>
            <a:ext cx="8229600" cy="535274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hr-HR" dirty="0"/>
          </a:p>
        </p:txBody>
      </p:sp>
      <p:pic>
        <p:nvPicPr>
          <p:cNvPr id="7170" name="2547619d-8deb-4dbe-9459-54627fdca431" descr="image001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59253"/>
            <a:ext cx="9478963" cy="7108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5204ED-574E-4D7C-854E-7FA4757C5710}" type="slidenum">
              <a:rPr lang="hr-HR" smtClean="0"/>
              <a:t>44</a:t>
            </a:fld>
            <a:endParaRPr lang="hr-HR"/>
          </a:p>
        </p:txBody>
      </p:sp>
      <p:pic>
        <p:nvPicPr>
          <p:cNvPr id="6" name="Picture 1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220264" y="923697"/>
            <a:ext cx="2540444" cy="3579718"/>
          </a:xfrm>
          <a:prstGeom prst="rect">
            <a:avLst/>
          </a:prstGeom>
        </p:spPr>
      </p:pic>
      <p:pic>
        <p:nvPicPr>
          <p:cNvPr id="8" name="Slika 1"/>
          <p:cNvPicPr>
            <a:picLocks noChangeAspect="1"/>
          </p:cNvPicPr>
          <p:nvPr/>
        </p:nvPicPr>
        <p:blipFill>
          <a:blip r:embed="rId6" cstate="print">
            <a:duotone>
              <a:schemeClr val="accent1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artisticGlowEdges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04584" y="1293755"/>
            <a:ext cx="3335568" cy="2893364"/>
          </a:xfrm>
          <a:prstGeom prst="rect">
            <a:avLst/>
          </a:prstGeom>
        </p:spPr>
      </p:pic>
      <p:sp>
        <p:nvSpPr>
          <p:cNvPr id="9" name="Pravokutnik 6"/>
          <p:cNvSpPr/>
          <p:nvPr/>
        </p:nvSpPr>
        <p:spPr>
          <a:xfrm>
            <a:off x="6636195" y="4937862"/>
            <a:ext cx="2050605" cy="854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>
              <a:defRPr/>
            </a:pPr>
            <a:r>
              <a:rPr lang="hr-HR" sz="1950" b="1" dirty="0">
                <a:solidFill>
                  <a:schemeClr val="bg1"/>
                </a:solidFill>
              </a:rPr>
              <a:t>Kontakti:</a:t>
            </a:r>
          </a:p>
          <a:p>
            <a:pPr algn="r">
              <a:defRPr/>
            </a:pPr>
            <a:r>
              <a:rPr lang="hr-HR" sz="1500" dirty="0">
                <a:solidFill>
                  <a:schemeClr val="bg1"/>
                </a:solidFill>
              </a:rPr>
              <a:t>info@</a:t>
            </a:r>
            <a:r>
              <a:rPr lang="en-GB" sz="1500" dirty="0" err="1">
                <a:solidFill>
                  <a:schemeClr val="bg1"/>
                </a:solidFill>
              </a:rPr>
              <a:t>udruge.vlada</a:t>
            </a:r>
            <a:r>
              <a:rPr lang="hr-HR" sz="1500" dirty="0">
                <a:solidFill>
                  <a:schemeClr val="bg1"/>
                </a:solidFill>
              </a:rPr>
              <a:t>.</a:t>
            </a:r>
            <a:r>
              <a:rPr lang="hr-HR" sz="1500" dirty="0" err="1">
                <a:solidFill>
                  <a:schemeClr val="bg1"/>
                </a:solidFill>
              </a:rPr>
              <a:t>hr</a:t>
            </a:r>
            <a:endParaRPr lang="hr-HR" sz="1500" dirty="0">
              <a:solidFill>
                <a:schemeClr val="bg1"/>
              </a:solidFill>
            </a:endParaRPr>
          </a:p>
          <a:p>
            <a:pPr algn="r">
              <a:defRPr/>
            </a:pPr>
            <a:r>
              <a:rPr lang="hr-HR" sz="1500" dirty="0">
                <a:solidFill>
                  <a:schemeClr val="bg1"/>
                </a:solidFill>
              </a:rPr>
              <a:t>https://udruge.gov.hr/</a:t>
            </a:r>
          </a:p>
        </p:txBody>
      </p:sp>
      <p:pic>
        <p:nvPicPr>
          <p:cNvPr id="10" name="Picture 3"/>
          <p:cNvPicPr>
            <a:picLocks noChangeAspect="1"/>
          </p:cNvPicPr>
          <p:nvPr/>
        </p:nvPicPr>
        <p:blipFill>
          <a:blip r:embed="rId8" cstate="print">
            <a:duotone>
              <a:prstClr val="black"/>
              <a:schemeClr val="accent1">
                <a:tint val="45000"/>
                <a:satMod val="400000"/>
              </a:schemeClr>
            </a:duotone>
          </a:blip>
          <a:stretch>
            <a:fillRect/>
          </a:stretch>
        </p:blipFill>
        <p:spPr>
          <a:xfrm>
            <a:off x="467544" y="4201914"/>
            <a:ext cx="1510854" cy="19242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38320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oup 1"/>
          <p:cNvGrpSpPr/>
          <p:nvPr/>
        </p:nvGrpSpPr>
        <p:grpSpPr>
          <a:xfrm>
            <a:off x="522315" y="359079"/>
            <a:ext cx="8327055" cy="804989"/>
            <a:chOff x="0" y="0"/>
            <a:chExt cx="10008000" cy="887445"/>
          </a:xfrm>
          <a:solidFill>
            <a:schemeClr val="accent2"/>
          </a:solidFill>
        </p:grpSpPr>
        <p:sp>
          <p:nvSpPr>
            <p:cNvPr id="3" name="Rounded Rectangle 2"/>
            <p:cNvSpPr/>
            <p:nvPr/>
          </p:nvSpPr>
          <p:spPr>
            <a:xfrm>
              <a:off x="0" y="0"/>
              <a:ext cx="10008000" cy="887445"/>
            </a:xfrm>
            <a:prstGeom prst="roundRect">
              <a:avLst/>
            </a:prstGeom>
            <a:grpFill/>
          </p:spPr>
          <p:style>
            <a:lnRef idx="2">
              <a:schemeClr val="lt1">
                <a:hueOff val="0"/>
                <a:satOff val="0"/>
                <a:lumOff val="0"/>
                <a:alphaOff val="0"/>
              </a:schemeClr>
            </a:lnRef>
            <a:fillRef idx="1">
              <a:schemeClr val="accent1">
                <a:hueOff val="0"/>
                <a:satOff val="0"/>
                <a:lumOff val="0"/>
                <a:alphaOff val="0"/>
              </a:schemeClr>
            </a:fillRef>
            <a:effectRef idx="0">
              <a:schemeClr val="accent1">
                <a:hueOff val="0"/>
                <a:satOff val="0"/>
                <a:lumOff val="0"/>
                <a:alphaOff val="0"/>
              </a:schemeClr>
            </a:effectRef>
            <a:fontRef idx="minor">
              <a:schemeClr val="lt1"/>
            </a:fontRef>
          </p:style>
        </p:sp>
        <p:sp>
          <p:nvSpPr>
            <p:cNvPr id="4" name="Rounded Rectangle 4"/>
            <p:cNvSpPr/>
            <p:nvPr/>
          </p:nvSpPr>
          <p:spPr>
            <a:xfrm>
              <a:off x="43321" y="43321"/>
              <a:ext cx="9921358" cy="800803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lt1"/>
            </a:fontRef>
          </p:style>
          <p:txBody>
            <a:bodyPr spcFirstLastPara="0" vert="horz" wrap="square" lIns="127872" tIns="127872" rIns="127872" bIns="127872" numCol="1" spcCol="1270" anchor="ctr" anchorCtr="0">
              <a:noAutofit/>
            </a:bodyPr>
            <a:lstStyle/>
            <a:p>
              <a:pPr defTabSz="1491862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r>
                <a:rPr lang="hr-HR" sz="3356" b="1" dirty="0"/>
                <a:t>Razlozi donošenja novog Zakona o udrugama</a:t>
              </a:r>
              <a:endParaRPr lang="hr-HR" sz="3356" dirty="0"/>
            </a:p>
          </p:txBody>
        </p:sp>
      </p:grpSp>
      <p:sp>
        <p:nvSpPr>
          <p:cNvPr id="5" name="Content Placeholder 2"/>
          <p:cNvSpPr txBox="1">
            <a:spLocks/>
          </p:cNvSpPr>
          <p:nvPr/>
        </p:nvSpPr>
        <p:spPr>
          <a:xfrm>
            <a:off x="195728" y="1469475"/>
            <a:ext cx="8752319" cy="4833494"/>
          </a:xfrm>
          <a:prstGeom prst="rect">
            <a:avLst/>
          </a:prstGeom>
        </p:spPr>
        <p:txBody>
          <a:bodyPr/>
          <a:lstStyle/>
          <a:p>
            <a:pPr marL="406086" lvl="1" indent="-339845">
              <a:buClr>
                <a:srgbClr val="4F81BD"/>
              </a:buClr>
              <a:buFont typeface="Wingdings" panose="05000000000000000000" pitchFamily="2" charset="2"/>
              <a:buChar char="L"/>
            </a:pPr>
            <a:r>
              <a:rPr lang="hr-HR" altLang="sr-Latn-RS" sz="2268" dirty="0"/>
              <a:t>nedovoljno razrađeni uvjeti financiranja udruga iz javnih izvora </a:t>
            </a:r>
          </a:p>
          <a:p>
            <a:pPr marL="648010" lvl="2" indent="-260644">
              <a:buClr>
                <a:srgbClr val="4F81BD"/>
              </a:buClr>
              <a:buFont typeface="Wingdings" panose="05000000000000000000" pitchFamily="2" charset="2"/>
              <a:buChar char=""/>
            </a:pPr>
            <a:r>
              <a:rPr lang="hr-HR" altLang="sr-Latn-RS" sz="2268" dirty="0"/>
              <a:t>različiti standardi u postupanju kako na državnoj, tako i na lokalnoj razini</a:t>
            </a:r>
          </a:p>
          <a:p>
            <a:pPr marL="648010" lvl="2" indent="-260644">
              <a:buClr>
                <a:srgbClr val="4F81BD"/>
              </a:buClr>
              <a:buFont typeface="Wingdings" panose="05000000000000000000" pitchFamily="2" charset="2"/>
              <a:buChar char=""/>
            </a:pPr>
            <a:r>
              <a:rPr lang="hr-HR" altLang="sr-Latn-RS" sz="2268" dirty="0"/>
              <a:t>mogućnosti različitih zlouporaba u korištenju sredstava iz javnih izvora namijenjenih udrugama za provođenje programa i projekata od interesa za opće dobro</a:t>
            </a:r>
          </a:p>
          <a:p>
            <a:pPr marL="648010" lvl="2" indent="-260644">
              <a:buClr>
                <a:srgbClr val="4F81BD"/>
              </a:buClr>
              <a:buFont typeface="Wingdings" panose="05000000000000000000" pitchFamily="2" charset="2"/>
              <a:buChar char=""/>
            </a:pPr>
            <a:r>
              <a:rPr lang="hr-HR" altLang="sr-Latn-RS" sz="2268" dirty="0"/>
              <a:t>nedovoljna javnost, odnosno transparentnost rada udruga kad koriste sredstva iz javnih izvora </a:t>
            </a:r>
          </a:p>
          <a:p>
            <a:pPr marL="648010" lvl="2" indent="-260644">
              <a:buClr>
                <a:srgbClr val="4F81BD"/>
              </a:buClr>
              <a:buFont typeface="Wingdings" panose="05000000000000000000" pitchFamily="2" charset="2"/>
              <a:buChar char=""/>
            </a:pPr>
            <a:r>
              <a:rPr lang="hr-HR" altLang="sr-Latn-RS" sz="2268" dirty="0"/>
              <a:t>nedostupnost podataka iz financijskih izvještaja udruga o financijskom poslovanju udruga </a:t>
            </a:r>
          </a:p>
          <a:p>
            <a:pPr marL="648010" lvl="2" indent="-260644">
              <a:buClr>
                <a:srgbClr val="4F81BD"/>
              </a:buClr>
              <a:buFont typeface="Wingdings" panose="05000000000000000000" pitchFamily="2" charset="2"/>
              <a:buChar char=""/>
            </a:pPr>
            <a:r>
              <a:rPr lang="hr-HR" altLang="sr-Latn-RS" sz="2268" dirty="0"/>
              <a:t>nedovoljno povjerenje građana i javnosti u svrhovitost izravnog i neizravnog financiranja programa i projekata od interesa za opće dobro koje provode udruge</a:t>
            </a:r>
          </a:p>
          <a:p>
            <a:pPr marL="406086" lvl="1" indent="-339845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032"/>
              </a:spcAft>
              <a:buClr>
                <a:srgbClr val="4F81BD"/>
              </a:buClr>
              <a:buSzPct val="100000"/>
              <a:buFont typeface="Wingdings" panose="05000000000000000000" pitchFamily="2" charset="2"/>
              <a:buChar char="L"/>
              <a:defRPr/>
            </a:pPr>
            <a:endParaRPr lang="hr-HR" altLang="sr-Latn-RS" sz="907" kern="0" dirty="0">
              <a:solidFill>
                <a:srgbClr val="000000"/>
              </a:solidFill>
            </a:endParaRPr>
          </a:p>
          <a:p>
            <a:pPr marL="311045" indent="-311045" defTabSz="407526" eaLnBrk="0" fontAlgn="base" hangingPunct="0">
              <a:lnSpc>
                <a:spcPct val="93000"/>
              </a:lnSpc>
              <a:spcBef>
                <a:spcPct val="0"/>
              </a:spcBef>
              <a:spcAft>
                <a:spcPts val="1293"/>
              </a:spcAft>
              <a:buClr>
                <a:srgbClr val="000000"/>
              </a:buClr>
              <a:buSzPct val="100000"/>
              <a:defRPr/>
            </a:pPr>
            <a:endParaRPr lang="hr-HR" altLang="sr-Latn-RS" sz="2903" kern="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9543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326363" y="273962"/>
          <a:ext cx="8621909" cy="6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294967295"/>
          </p:nvPr>
        </p:nvSpPr>
        <p:spPr>
          <a:xfrm>
            <a:off x="7015681" y="6247081"/>
            <a:ext cx="2128320" cy="470880"/>
          </a:xfrm>
        </p:spPr>
        <p:txBody>
          <a:bodyPr/>
          <a:lstStyle/>
          <a:p>
            <a:fld id="{690CCFBF-48DB-4587-9B9A-C9EC6337215B}" type="slidenum">
              <a:rPr lang="hr-HR" smtClean="0"/>
              <a:t>6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91421" y="978309"/>
          <a:ext cx="8491792" cy="577690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33043"/>
                <a:gridCol w="1792196"/>
                <a:gridCol w="869559"/>
                <a:gridCol w="1796350"/>
                <a:gridCol w="900644"/>
              </a:tblGrid>
              <a:tr h="644391"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 smtClean="0"/>
                        <a:t>Izvor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sredstava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Dodijeljeni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iznos</a:t>
                      </a:r>
                      <a:r>
                        <a:rPr lang="en-GB" sz="1800" dirty="0" smtClean="0"/>
                        <a:t> u </a:t>
                      </a:r>
                      <a:r>
                        <a:rPr lang="hr-HR" sz="1800" dirty="0" smtClean="0"/>
                        <a:t>2014</a:t>
                      </a:r>
                      <a:r>
                        <a:rPr lang="en-GB" sz="1800" dirty="0" smtClean="0"/>
                        <a:t>.</a:t>
                      </a:r>
                      <a:r>
                        <a:rPr lang="hr-HR" sz="1800" dirty="0" smtClean="0"/>
                        <a:t> (kn)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smtClean="0"/>
                        <a:t>%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Dodijeljeni iznos u 2015. (kn)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%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iz</a:t>
                      </a:r>
                      <a:r>
                        <a:rPr lang="en-GB" sz="14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proračuna</a:t>
                      </a:r>
                      <a:r>
                        <a:rPr lang="en-GB" sz="14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gradova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448.206.162,08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27,42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397.157.789,76</a:t>
                      </a:r>
                      <a:endParaRPr lang="hr-HR" sz="140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23,74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dijela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prihoda</a:t>
                      </a:r>
                      <a:r>
                        <a:rPr lang="en-GB" sz="1400" dirty="0" smtClean="0">
                          <a:latin typeface="+mn-lt"/>
                        </a:rPr>
                        <a:t> od </a:t>
                      </a:r>
                      <a:r>
                        <a:rPr lang="en-GB" sz="1400" dirty="0" err="1" smtClean="0">
                          <a:latin typeface="+mn-lt"/>
                        </a:rPr>
                        <a:t>igara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na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sreću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351.415.999,72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21,50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359.741.156,20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21,50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državnog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proračuna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286.262.042,79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17,51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304.952.647,99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18,23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proračuna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Grada</a:t>
                      </a:r>
                      <a:r>
                        <a:rPr lang="en-GB" sz="1400" dirty="0" smtClean="0">
                          <a:latin typeface="+mn-lt"/>
                        </a:rPr>
                        <a:t> Zagreba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268.732.011,14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16,44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215.041.315,26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12,86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proračuna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općina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b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167.277.489,83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10,23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139.042.928,02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8,31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5743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+mn-lt"/>
                        </a:rPr>
                        <a:t>Sredstva iz EU fondova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Calibri (Body)"/>
                        </a:rPr>
                        <a:t>/</a:t>
                      </a:r>
                      <a:endParaRPr lang="hr-HR" sz="1400" dirty="0"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Calibri (Body)"/>
                        </a:rPr>
                        <a:t>/</a:t>
                      </a:r>
                      <a:endParaRPr lang="hr-HR" sz="1400" dirty="0"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99.907.093,72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6,00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proračuna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županija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106.206.583,13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6,50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98.226.989,68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5,87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4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Sredstva iz proračuna trgovačkih društava u vlasništvu RH i JLPS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 smtClean="0"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31.236.798,32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1,86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1472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hr-HR" sz="1400" dirty="0">
                          <a:effectLst/>
                          <a:latin typeface="+mn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Sredstva iz dijela prihoda turističkih zajednica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 smtClean="0"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16.913.422,31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1,01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dijela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hr-HR" sz="1400" dirty="0" smtClean="0">
                          <a:latin typeface="+mn-lt"/>
                        </a:rPr>
                        <a:t>H</a:t>
                      </a:r>
                      <a:r>
                        <a:rPr lang="en-GB" sz="1400" baseline="0" dirty="0" smtClean="0">
                          <a:latin typeface="+mn-lt"/>
                        </a:rPr>
                        <a:t>RT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pristojbe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2.890.322,27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0,18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4.079.162,55</a:t>
                      </a:r>
                      <a:endParaRPr lang="hr-HR" sz="140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0,24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75720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naknade</a:t>
                      </a:r>
                      <a:r>
                        <a:rPr lang="en-GB" sz="1400" dirty="0" smtClean="0">
                          <a:latin typeface="+mn-lt"/>
                        </a:rPr>
                        <a:t> za </a:t>
                      </a:r>
                      <a:r>
                        <a:rPr lang="en-GB" sz="1400" dirty="0" err="1" smtClean="0">
                          <a:latin typeface="+mn-lt"/>
                        </a:rPr>
                        <a:t>zaštitu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okoliša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1.679.674,53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0,10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3.343.477,44</a:t>
                      </a:r>
                      <a:endParaRPr lang="hr-HR" sz="140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0,20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13511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+mn-lt"/>
                        </a:rPr>
                        <a:t>Sredstva iz ostalih inozemnih fondova (Fondovi zemalja Europskog gospodarskog prostora i Kraljevine Norveške)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Calibri (Body)"/>
                        </a:rPr>
                        <a:t>/</a:t>
                      </a:r>
                      <a:endParaRPr lang="hr-HR" sz="1400" dirty="0"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hr-HR" sz="1400" dirty="0" smtClean="0">
                          <a:latin typeface="Calibri (Body)"/>
                        </a:rPr>
                        <a:t>/</a:t>
                      </a:r>
                      <a:endParaRPr lang="hr-HR" sz="1400" dirty="0"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2.339.624,31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0,14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298791">
                <a:tc>
                  <a:txBody>
                    <a:bodyPr/>
                    <a:lstStyle/>
                    <a:p>
                      <a:pPr algn="l"/>
                      <a:r>
                        <a:rPr lang="hr-HR" sz="1400" dirty="0" smtClean="0">
                          <a:latin typeface="+mn-lt"/>
                        </a:rPr>
                        <a:t>Nefinancijska sredstva (nacionalna razina)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hr-HR" sz="1400" b="0" i="0" u="none" strike="noStrike" dirty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1.957.358,84 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0" i="0" u="none" strike="noStrike" dirty="0">
                          <a:effectLst/>
                          <a:latin typeface="Calibri (Body)"/>
                        </a:rPr>
                        <a:t>0,12</a:t>
                      </a: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332.400,91</a:t>
                      </a:r>
                      <a:endParaRPr lang="hr-HR" sz="140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dirty="0">
                          <a:solidFill>
                            <a:srgbClr val="000000"/>
                          </a:solidFill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0,02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497773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 err="1" smtClean="0"/>
                        <a:t>Ukupno</a:t>
                      </a:r>
                      <a:endParaRPr lang="hr-HR" sz="1500" b="1" dirty="0"/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1" i="0" u="none" strike="noStrike" dirty="0">
                          <a:effectLst/>
                          <a:latin typeface="+mj-lt"/>
                        </a:rPr>
                        <a:t>1.634.627.644,33 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r>
                        <a:rPr lang="hr-HR" sz="1400" b="1" i="0" u="none" strike="noStrike" dirty="0">
                          <a:effectLst/>
                          <a:latin typeface="+mj-lt"/>
                        </a:rPr>
                        <a:t>100,00</a:t>
                      </a: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1.672.699.179,11</a:t>
                      </a:r>
                      <a:endParaRPr lang="hr-H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hr-HR" sz="1400" b="1" dirty="0">
                          <a:effectLst/>
                          <a:latin typeface="+mj-lt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100,00</a:t>
                      </a:r>
                      <a:endParaRPr lang="hr-H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7904230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326363" y="273962"/>
          <a:ext cx="8621909" cy="60765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4" name="Content Placeholder 3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3" name="Rezervirano mjesto broja slajda 2"/>
          <p:cNvSpPr>
            <a:spLocks noGrp="1"/>
          </p:cNvSpPr>
          <p:nvPr>
            <p:ph type="sldNum" sz="quarter" idx="4294967295"/>
          </p:nvPr>
        </p:nvSpPr>
        <p:spPr>
          <a:xfrm>
            <a:off x="7015681" y="6247081"/>
            <a:ext cx="2128320" cy="470880"/>
          </a:xfrm>
        </p:spPr>
        <p:txBody>
          <a:bodyPr/>
          <a:lstStyle/>
          <a:p>
            <a:fld id="{690CCFBF-48DB-4587-9B9A-C9EC6337215B}" type="slidenum">
              <a:rPr lang="hr-HR" smtClean="0"/>
              <a:t>7</a:t>
            </a:fld>
            <a:endParaRPr lang="hr-HR"/>
          </a:p>
        </p:txBody>
      </p:sp>
      <p:graphicFrame>
        <p:nvGraphicFramePr>
          <p:cNvPr id="5" name="Content Placeholder 3"/>
          <p:cNvGraphicFramePr>
            <a:graphicFrameLocks/>
          </p:cNvGraphicFramePr>
          <p:nvPr>
            <p:extLst/>
          </p:nvPr>
        </p:nvGraphicFramePr>
        <p:xfrm>
          <a:off x="391421" y="978309"/>
          <a:ext cx="8291779" cy="57396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408253"/>
                <a:gridCol w="1949625"/>
                <a:gridCol w="1954143"/>
                <a:gridCol w="979758"/>
              </a:tblGrid>
              <a:tr h="698436">
                <a:tc>
                  <a:txBody>
                    <a:bodyPr/>
                    <a:lstStyle/>
                    <a:p>
                      <a:pPr algn="l"/>
                      <a:r>
                        <a:rPr lang="en-GB" sz="1800" dirty="0" err="1" smtClean="0"/>
                        <a:t>Izvor</a:t>
                      </a:r>
                      <a:r>
                        <a:rPr lang="en-GB" sz="1800" baseline="0" dirty="0" smtClean="0"/>
                        <a:t> </a:t>
                      </a:r>
                      <a:r>
                        <a:rPr lang="en-GB" sz="1800" baseline="0" dirty="0" err="1" smtClean="0"/>
                        <a:t>sredstava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Dodijeljeni</a:t>
                      </a:r>
                      <a:r>
                        <a:rPr lang="en-GB" sz="1800" dirty="0" smtClean="0"/>
                        <a:t> </a:t>
                      </a:r>
                      <a:r>
                        <a:rPr lang="en-GB" sz="1800" dirty="0" err="1" smtClean="0"/>
                        <a:t>iznos</a:t>
                      </a:r>
                      <a:r>
                        <a:rPr lang="en-GB" sz="1800" dirty="0" smtClean="0"/>
                        <a:t> u </a:t>
                      </a:r>
                      <a:r>
                        <a:rPr lang="hr-HR" sz="1800" dirty="0" smtClean="0"/>
                        <a:t>201</a:t>
                      </a:r>
                      <a:r>
                        <a:rPr lang="en-GB" sz="1800" dirty="0" smtClean="0"/>
                        <a:t>5.</a:t>
                      </a:r>
                      <a:r>
                        <a:rPr lang="hr-HR" sz="1800" dirty="0" smtClean="0"/>
                        <a:t> (kn)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hr-HR" sz="1800" dirty="0" smtClean="0"/>
                        <a:t>Dodijeljeni iznos u 201</a:t>
                      </a:r>
                      <a:r>
                        <a:rPr lang="en-GB" sz="1800" dirty="0" smtClean="0"/>
                        <a:t>6</a:t>
                      </a:r>
                      <a:r>
                        <a:rPr lang="hr-HR" sz="1800" dirty="0" smtClean="0"/>
                        <a:t>. (kn)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dirty="0" err="1" smtClean="0"/>
                        <a:t>Razlika</a:t>
                      </a:r>
                      <a:r>
                        <a:rPr lang="en-GB" sz="1800" dirty="0" smtClean="0"/>
                        <a:t> u </a:t>
                      </a:r>
                      <a:r>
                        <a:rPr lang="hr-HR" sz="1800" dirty="0" smtClean="0"/>
                        <a:t>%</a:t>
                      </a:r>
                      <a:endParaRPr lang="hr-HR" sz="1800" dirty="0"/>
                    </a:p>
                  </a:txBody>
                  <a:tcPr marL="68579" marR="68579" marT="45715" marB="45715">
                    <a:solidFill>
                      <a:schemeClr val="accent6">
                        <a:lumMod val="60000"/>
                        <a:lumOff val="4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dijela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prihoda</a:t>
                      </a:r>
                      <a:r>
                        <a:rPr lang="en-GB" sz="1400" dirty="0" smtClean="0">
                          <a:latin typeface="+mn-lt"/>
                        </a:rPr>
                        <a:t> od </a:t>
                      </a:r>
                      <a:r>
                        <a:rPr lang="en-GB" sz="1400" dirty="0" err="1" smtClean="0">
                          <a:latin typeface="+mn-lt"/>
                        </a:rPr>
                        <a:t>igara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na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sreću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359.741.156,20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370.858.105,73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3,09 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državnog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proračuna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304.952.647,99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230.865.369,60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-24,29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+mn-lt"/>
                        </a:rPr>
                        <a:t>Sredstva iz EU fondova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alibri (Body)"/>
                        </a:rPr>
                        <a:t>99.907.093,72</a:t>
                      </a:r>
                      <a:endParaRPr lang="hr-HR" sz="1400" dirty="0"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108.407.013,02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8,51 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dijela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hr-HR" sz="1400" dirty="0" smtClean="0">
                          <a:latin typeface="+mn-lt"/>
                        </a:rPr>
                        <a:t>H</a:t>
                      </a:r>
                      <a:r>
                        <a:rPr lang="en-GB" sz="1400" baseline="0" dirty="0" smtClean="0">
                          <a:latin typeface="+mn-lt"/>
                        </a:rPr>
                        <a:t>RT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pristojbe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4.079.162,55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4.603.961,06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12,87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naknade</a:t>
                      </a:r>
                      <a:r>
                        <a:rPr lang="en-GB" sz="1400" dirty="0" smtClean="0">
                          <a:latin typeface="+mn-lt"/>
                        </a:rPr>
                        <a:t> za </a:t>
                      </a:r>
                      <a:r>
                        <a:rPr lang="en-GB" sz="1400" dirty="0" err="1" smtClean="0">
                          <a:latin typeface="+mn-lt"/>
                        </a:rPr>
                        <a:t>zaštitu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okoliša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3.343.477,44</a:t>
                      </a:r>
                      <a:r>
                        <a:rPr lang="hr-HR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 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3.022.911,91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-9,59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773353">
                <a:tc>
                  <a:txBody>
                    <a:bodyPr/>
                    <a:lstStyle/>
                    <a:p>
                      <a:r>
                        <a:rPr lang="hr-HR" sz="1400" dirty="0" smtClean="0">
                          <a:latin typeface="+mn-lt"/>
                        </a:rPr>
                        <a:t>Sredstva iz ostalih inozemnih fondova (Fondovi zemalja Europskog gospodarskog prostora i Kraljevine Norveške)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/>
                      <a:r>
                        <a:rPr lang="en-GB" sz="1400" dirty="0" smtClean="0">
                          <a:latin typeface="Calibri (Body)"/>
                        </a:rPr>
                        <a:t>2.339.624,31</a:t>
                      </a:r>
                      <a:endParaRPr lang="hr-HR" sz="1400" dirty="0"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4.908.852,70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109,81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prihoda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javnih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visokoškolskih</a:t>
                      </a:r>
                      <a:r>
                        <a:rPr lang="en-GB" sz="14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ustanova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1.497.112,00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prihoda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lučkih</a:t>
                      </a:r>
                      <a:r>
                        <a:rPr lang="en-GB" sz="1400" dirty="0" smtClean="0">
                          <a:latin typeface="+mn-lt"/>
                        </a:rPr>
                        <a:t> uprava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204.854,30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2385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javnih</a:t>
                      </a:r>
                      <a:r>
                        <a:rPr lang="en-GB" sz="1400" baseline="0" dirty="0" smtClean="0">
                          <a:latin typeface="+mn-lt"/>
                        </a:rPr>
                        <a:t> </a:t>
                      </a:r>
                      <a:r>
                        <a:rPr lang="en-GB" sz="1400" baseline="0" dirty="0" err="1" smtClean="0">
                          <a:latin typeface="+mn-lt"/>
                        </a:rPr>
                        <a:t>ustanova</a:t>
                      </a:r>
                      <a:r>
                        <a:rPr lang="en-GB" sz="1400" baseline="0" dirty="0" smtClean="0">
                          <a:latin typeface="+mn-lt"/>
                        </a:rPr>
                        <a:t> i zaklada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168.486,00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algn="l"/>
                      <a:r>
                        <a:rPr lang="en-GB" sz="1400" dirty="0" err="1" smtClean="0">
                          <a:latin typeface="+mn-lt"/>
                        </a:rPr>
                        <a:t>Sredstva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iz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naknade</a:t>
                      </a:r>
                      <a:r>
                        <a:rPr lang="en-GB" sz="1400" dirty="0" smtClean="0">
                          <a:latin typeface="+mn-lt"/>
                        </a:rPr>
                        <a:t> za </a:t>
                      </a:r>
                      <a:r>
                        <a:rPr lang="en-GB" sz="1400" dirty="0" err="1" smtClean="0">
                          <a:latin typeface="+mn-lt"/>
                        </a:rPr>
                        <a:t>uporabu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javnih</a:t>
                      </a:r>
                      <a:r>
                        <a:rPr lang="en-GB" sz="1400" dirty="0" smtClean="0">
                          <a:latin typeface="+mn-lt"/>
                        </a:rPr>
                        <a:t> </a:t>
                      </a:r>
                      <a:r>
                        <a:rPr lang="en-GB" sz="1400" dirty="0" err="1" smtClean="0">
                          <a:latin typeface="+mn-lt"/>
                        </a:rPr>
                        <a:t>cesta</a:t>
                      </a:r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/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106.350,00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/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548601"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400" dirty="0" smtClean="0">
                          <a:latin typeface="+mn-lt"/>
                        </a:rPr>
                        <a:t>Nefinancijska sredstva (nacionalna razina)</a:t>
                      </a:r>
                    </a:p>
                    <a:p>
                      <a:pPr algn="l"/>
                      <a:endParaRPr lang="hr-HR" sz="1400" dirty="0">
                        <a:latin typeface="+mn-lt"/>
                      </a:endParaRPr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rtl="0" fontAlgn="ctr"/>
                      <a:r>
                        <a:rPr lang="en-GB" sz="1400" b="0" i="0" u="none" strike="noStrike" dirty="0" smtClean="0">
                          <a:solidFill>
                            <a:srgbClr val="000000"/>
                          </a:solidFill>
                          <a:effectLst/>
                          <a:latin typeface="Calibri (Body)"/>
                        </a:rPr>
                        <a:t>332.400,91</a:t>
                      </a:r>
                      <a:endParaRPr lang="hr-HR" sz="1400" b="0" i="0" u="none" strike="noStrike" dirty="0">
                        <a:solidFill>
                          <a:srgbClr val="000000"/>
                        </a:solidFill>
                        <a:effectLst/>
                        <a:latin typeface="Calibri (Body)"/>
                      </a:endParaRPr>
                    </a:p>
                  </a:txBody>
                  <a:tcPr marL="7620" marR="7620" marT="762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423.834,84</a:t>
                      </a:r>
                      <a:endParaRPr lang="hr-HR" sz="1400" dirty="0">
                        <a:effectLst/>
                        <a:latin typeface="Calibri (Body)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GB" sz="1400" dirty="0" smtClean="0">
                          <a:effectLst/>
                          <a:latin typeface="Calibri (Body)"/>
                          <a:ea typeface="Times New Roman" panose="02020603050405020304" pitchFamily="18" charset="0"/>
                          <a:cs typeface="Times New Roman" panose="02020603050405020304" pitchFamily="18" charset="0"/>
                        </a:rPr>
                        <a:t>27,51</a:t>
                      </a:r>
                    </a:p>
                  </a:txBody>
                  <a:tcPr marL="62208" marR="62208" marT="0" marB="0" anchor="b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  <a:tr h="355105">
                <a:tc>
                  <a:txBody>
                    <a:bodyPr/>
                    <a:lstStyle/>
                    <a:p>
                      <a:pPr algn="r"/>
                      <a:r>
                        <a:rPr lang="en-GB" sz="1500" b="1" dirty="0" err="1" smtClean="0"/>
                        <a:t>Ukupno</a:t>
                      </a:r>
                      <a:endParaRPr lang="hr-HR" sz="1500" b="1" dirty="0"/>
                    </a:p>
                  </a:txBody>
                  <a:tcPr marL="68579" marR="68579" marT="45715" marB="45715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t"/>
                      <a:endParaRPr lang="hr-HR" sz="1400" b="1" i="0" u="none" strike="noStrike" dirty="0">
                        <a:effectLst/>
                        <a:latin typeface="+mj-lt"/>
                      </a:endParaRPr>
                    </a:p>
                  </a:txBody>
                  <a:tcPr marL="7620" marR="7620" marT="762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endParaRPr lang="hr-HR" sz="1400" dirty="0">
                        <a:effectLst/>
                        <a:latin typeface="+mj-lt"/>
                        <a:ea typeface="Times New Roman" panose="02020603050405020304" pitchFamily="18" charset="0"/>
                        <a:cs typeface="Times New Roman" panose="02020603050405020304" pitchFamily="18" charset="0"/>
                      </a:endParaRPr>
                    </a:p>
                  </a:txBody>
                  <a:tcPr marL="62208" marR="62208" marT="0" marB="0" anchor="ctr">
                    <a:solidFill>
                      <a:schemeClr val="accent6">
                        <a:lumMod val="20000"/>
                        <a:lumOff val="80000"/>
                      </a:schemeClr>
                    </a:solidFill>
                  </a:tcPr>
                </a:tc>
              </a:tr>
            </a:tbl>
          </a:graphicData>
        </a:graphic>
      </p:graphicFrame>
      <p:cxnSp>
        <p:nvCxnSpPr>
          <p:cNvPr id="14" name="Straight Arrow Connector 13"/>
          <p:cNvCxnSpPr/>
          <p:nvPr/>
        </p:nvCxnSpPr>
        <p:spPr bwMode="auto">
          <a:xfrm flipV="1">
            <a:off x="8425732" y="1796063"/>
            <a:ext cx="130635" cy="1306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5" name="Straight Arrow Connector 14"/>
          <p:cNvCxnSpPr/>
          <p:nvPr/>
        </p:nvCxnSpPr>
        <p:spPr bwMode="auto">
          <a:xfrm flipV="1">
            <a:off x="8446815" y="2431567"/>
            <a:ext cx="130635" cy="1306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6" name="Straight Arrow Connector 15"/>
          <p:cNvCxnSpPr/>
          <p:nvPr/>
        </p:nvCxnSpPr>
        <p:spPr bwMode="auto">
          <a:xfrm flipV="1">
            <a:off x="8467897" y="2769495"/>
            <a:ext cx="130635" cy="1306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7" name="Straight Arrow Connector 16"/>
          <p:cNvCxnSpPr/>
          <p:nvPr/>
        </p:nvCxnSpPr>
        <p:spPr bwMode="auto">
          <a:xfrm flipV="1">
            <a:off x="8487248" y="3831854"/>
            <a:ext cx="130635" cy="1306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8" name="Straight Arrow Connector 17"/>
          <p:cNvCxnSpPr/>
          <p:nvPr/>
        </p:nvCxnSpPr>
        <p:spPr bwMode="auto">
          <a:xfrm flipV="1">
            <a:off x="8473770" y="6116444"/>
            <a:ext cx="130635" cy="130635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1" name="Straight Arrow Connector 20"/>
          <p:cNvCxnSpPr/>
          <p:nvPr/>
        </p:nvCxnSpPr>
        <p:spPr bwMode="auto">
          <a:xfrm>
            <a:off x="8466863" y="2131968"/>
            <a:ext cx="110587" cy="1213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24" name="Straight Arrow Connector 23"/>
          <p:cNvCxnSpPr/>
          <p:nvPr/>
        </p:nvCxnSpPr>
        <p:spPr bwMode="auto">
          <a:xfrm>
            <a:off x="8483794" y="3107424"/>
            <a:ext cx="110587" cy="121317"/>
          </a:xfrm>
          <a:prstGeom prst="straightConnector1">
            <a:avLst/>
          </a:prstGeom>
          <a:solidFill>
            <a:srgbClr val="00B8FF"/>
          </a:solidFill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triangle"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</p:spTree>
    <p:extLst>
      <p:ext uri="{BB962C8B-B14F-4D97-AF65-F5344CB8AC3E}">
        <p14:creationId xmlns:p14="http://schemas.microsoft.com/office/powerpoint/2010/main" val="1385096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Diagram 1"/>
          <p:cNvGraphicFramePr/>
          <p:nvPr>
            <p:extLst/>
          </p:nvPr>
        </p:nvGraphicFramePr>
        <p:xfrm>
          <a:off x="314326" y="359078"/>
          <a:ext cx="8472487" cy="111039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14326" y="1665427"/>
            <a:ext cx="8558213" cy="4049685"/>
          </a:xfrm>
        </p:spPr>
        <p:txBody>
          <a:bodyPr rtlCol="0">
            <a:normAutofit fontScale="92500" lnSpcReduction="20000"/>
          </a:bodyPr>
          <a:lstStyle/>
          <a:p>
            <a:pPr marL="270269" indent="-270269">
              <a:buFont typeface="Wingdings" pitchFamily="2" charset="2"/>
              <a:buChar char="§"/>
              <a:defRPr/>
            </a:pPr>
            <a:r>
              <a:rPr lang="hr-HR" sz="1950" dirty="0"/>
              <a:t>pojmovno određenje programa i projekata od interesa za opće dobro</a:t>
            </a:r>
            <a:r>
              <a:rPr lang="en-GB" sz="1950" dirty="0"/>
              <a:t>:</a:t>
            </a:r>
          </a:p>
          <a:p>
            <a:pPr marL="270269" indent="-270269">
              <a:buFont typeface="Wingdings" pitchFamily="2" charset="2"/>
              <a:buChar char="§"/>
              <a:defRPr/>
            </a:pPr>
            <a:endParaRPr lang="en-GB" dirty="0"/>
          </a:p>
          <a:p>
            <a:pPr marL="270269" indent="-270269">
              <a:buFont typeface="Wingdings" pitchFamily="2" charset="2"/>
              <a:buChar char="§"/>
              <a:defRPr/>
            </a:pPr>
            <a:endParaRPr lang="en-GB" dirty="0" smtClean="0"/>
          </a:p>
          <a:p>
            <a:pPr marL="270269" indent="-270269">
              <a:buFont typeface="Wingdings" pitchFamily="2" charset="2"/>
              <a:buChar char="§"/>
              <a:defRPr/>
            </a:pPr>
            <a:endParaRPr lang="en-GB" dirty="0" smtClean="0"/>
          </a:p>
          <a:p>
            <a:pPr marL="270269" indent="-270269">
              <a:buFont typeface="Wingdings" pitchFamily="2" charset="2"/>
              <a:buChar char="§"/>
              <a:defRPr/>
            </a:pPr>
            <a:endParaRPr lang="hr-HR" dirty="0" smtClean="0"/>
          </a:p>
          <a:p>
            <a:pPr marL="270269" indent="-270269">
              <a:buFont typeface="Wingdings" pitchFamily="2" charset="2"/>
              <a:buChar char="§"/>
              <a:defRPr/>
            </a:pPr>
            <a:endParaRPr lang="en-GB" dirty="0"/>
          </a:p>
          <a:p>
            <a:pPr marL="270269" indent="-270269">
              <a:buFont typeface="Wingdings" pitchFamily="2" charset="2"/>
              <a:buChar char="§"/>
              <a:defRPr/>
            </a:pPr>
            <a:r>
              <a:rPr lang="hr-HR" sz="1950" dirty="0"/>
              <a:t>pobrojano 40-tak različitih aktivnosti udruga od interesa za opće dobro, otvorena lista</a:t>
            </a:r>
          </a:p>
          <a:p>
            <a:pPr marL="270269" indent="-270269">
              <a:buFont typeface="Wingdings" pitchFamily="2" charset="2"/>
              <a:buChar char="§"/>
              <a:defRPr/>
            </a:pPr>
            <a:r>
              <a:rPr lang="hr-HR" sz="1950" dirty="0"/>
              <a:t>otvorena mogućnost (kada se za to ostvare odgovarajući uvjeti) da se i posebnim propisima mogu utvrditi porezne olakšice i druge povlastice za udruge koje provode programe ili projekte od interesa za opće dobro, kao i za pravne i fizičke osobe koje financijskim sredstvima podupiru djelovanje za opće dobro - nije propisan rok ni propisi kojima će se to regulirati</a:t>
            </a:r>
            <a:endParaRPr lang="hr-HR" dirty="0"/>
          </a:p>
        </p:txBody>
      </p:sp>
      <p:sp>
        <p:nvSpPr>
          <p:cNvPr id="4" name="Rounded Rectangle 3"/>
          <p:cNvSpPr/>
          <p:nvPr/>
        </p:nvSpPr>
        <p:spPr>
          <a:xfrm>
            <a:off x="456998" y="2057333"/>
            <a:ext cx="8099369" cy="1567620"/>
          </a:xfrm>
          <a:prstGeom prst="roundRect">
            <a:avLst/>
          </a:prstGeom>
          <a:solidFill>
            <a:srgbClr val="C0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r>
              <a:rPr lang="hr-HR" sz="1633" dirty="0">
                <a:solidFill>
                  <a:prstClr val="white"/>
                </a:solidFill>
              </a:rPr>
              <a:t>ZAOKRUŽENI I TEMATSKI JASNO ODREĐENI SKUPOVI/SKUP AKTIVNOSTI KOJE SU U SKLADU S VREDNOTAMA PROPISANIMA USTAVOM RH, TE ČIJE PROVOĐENJE KROZ DUGOROČNI ILI VREMENSKI OGRANIČENI ROK DJELOVANJA DAJE VIDLJIVU DODANU DRUŠTVENU VRIJEDNOST KOJOM SE PODIŽE KVALITETA ŽIVOTA POJEDINCA I UNAPRJEĐUJE RAZVOJ ŠIRE DRUŠTVENE ZAJEDNICE </a:t>
            </a:r>
          </a:p>
        </p:txBody>
      </p:sp>
    </p:spTree>
    <p:extLst>
      <p:ext uri="{BB962C8B-B14F-4D97-AF65-F5344CB8AC3E}">
        <p14:creationId xmlns:p14="http://schemas.microsoft.com/office/powerpoint/2010/main" val="1407430804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" name="Diagram 5"/>
          <p:cNvGraphicFramePr/>
          <p:nvPr>
            <p:extLst/>
          </p:nvPr>
        </p:nvGraphicFramePr>
        <p:xfrm>
          <a:off x="400051" y="424396"/>
          <a:ext cx="8407399" cy="104508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892301" y="1821657"/>
            <a:ext cx="6959599" cy="3893455"/>
          </a:xfrm>
          <a:noFill/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>
            <a:normAutofit fontScale="40000" lnSpcReduction="20000"/>
          </a:bodyPr>
          <a:lstStyle/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err="1" smtClean="0">
                <a:solidFill>
                  <a:schemeClr val="tx1"/>
                </a:solidFill>
              </a:rPr>
              <a:t>državn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chemeClr val="tx1"/>
                </a:solidFill>
              </a:rPr>
              <a:t> proračun</a:t>
            </a:r>
            <a:r>
              <a:rPr lang="en-GB" dirty="0" smtClean="0">
                <a:solidFill>
                  <a:schemeClr val="tx1"/>
                </a:solidFill>
              </a:rPr>
              <a:t> (</a:t>
            </a:r>
            <a:r>
              <a:rPr lang="en-GB" dirty="0" err="1" smtClean="0">
                <a:solidFill>
                  <a:schemeClr val="tx1"/>
                </a:solidFill>
              </a:rPr>
              <a:t>uključujući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sredstva</a:t>
            </a:r>
            <a:r>
              <a:rPr lang="en-GB" dirty="0" smtClean="0">
                <a:solidFill>
                  <a:schemeClr val="tx1"/>
                </a:solidFill>
              </a:rPr>
              <a:t> od </a:t>
            </a:r>
            <a:r>
              <a:rPr lang="en-GB" dirty="0" err="1" smtClean="0">
                <a:solidFill>
                  <a:schemeClr val="tx1"/>
                </a:solidFill>
              </a:rPr>
              <a:t>igara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na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sreću</a:t>
            </a:r>
            <a:r>
              <a:rPr lang="en-GB" dirty="0" smtClean="0">
                <a:solidFill>
                  <a:schemeClr val="tx1"/>
                </a:solidFill>
              </a:rPr>
              <a:t>)</a:t>
            </a:r>
            <a:endParaRPr lang="hr-HR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tx1"/>
                </a:solidFill>
              </a:rPr>
              <a:t>proračun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chemeClr val="tx1"/>
                </a:solidFill>
              </a:rPr>
              <a:t> jedinica lokalne i područne (regionalne) samouprave 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en-GB" dirty="0" err="1" smtClean="0">
                <a:solidFill>
                  <a:schemeClr val="tx1"/>
                </a:solidFill>
              </a:rPr>
              <a:t>javni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fondovi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prihodi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javnih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trgovačkih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društava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drugih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javnih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institucija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err="1" smtClean="0">
                <a:solidFill>
                  <a:schemeClr val="tx1"/>
                </a:solidFill>
              </a:rPr>
              <a:t>fondov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hr-HR" dirty="0" smtClean="0">
                <a:solidFill>
                  <a:schemeClr val="tx1"/>
                </a:solidFill>
              </a:rPr>
              <a:t> Europske unije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en-GB" dirty="0" err="1">
                <a:solidFill>
                  <a:schemeClr val="tx1"/>
                </a:solidFill>
              </a:rPr>
              <a:t>i</a:t>
            </a:r>
            <a:r>
              <a:rPr lang="en-GB" dirty="0" err="1" smtClean="0">
                <a:solidFill>
                  <a:schemeClr val="tx1"/>
                </a:solidFill>
              </a:rPr>
              <a:t>nozemni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hr-HR" dirty="0" smtClean="0">
                <a:solidFill>
                  <a:schemeClr val="tx1"/>
                </a:solidFill>
              </a:rPr>
              <a:t>javni izvor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endParaRPr lang="en-GB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endParaRPr lang="en-GB" dirty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endParaRPr lang="hr-HR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tx1"/>
                </a:solidFill>
              </a:rPr>
              <a:t>nadležna državna tijela (ministarstva, Vladini uredi) 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tx1"/>
                </a:solidFill>
              </a:rPr>
              <a:t>jedinice lokalne i područne (regionalne) samouprave 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tx1"/>
                </a:solidFill>
              </a:rPr>
              <a:t>druge javne institucije</a:t>
            </a:r>
            <a:endParaRPr lang="en-GB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en-GB" dirty="0" err="1">
                <a:solidFill>
                  <a:schemeClr val="tx1"/>
                </a:solidFill>
              </a:rPr>
              <a:t>t</a:t>
            </a:r>
            <a:r>
              <a:rPr lang="en-GB" dirty="0" err="1" smtClean="0">
                <a:solidFill>
                  <a:schemeClr val="tx1"/>
                </a:solidFill>
              </a:rPr>
              <a:t>rgovačka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društva</a:t>
            </a:r>
            <a:r>
              <a:rPr lang="en-GB" dirty="0" smtClean="0">
                <a:solidFill>
                  <a:schemeClr val="tx1"/>
                </a:solidFill>
              </a:rPr>
              <a:t> u </a:t>
            </a:r>
            <a:r>
              <a:rPr lang="en-GB" dirty="0" err="1" smtClean="0">
                <a:solidFill>
                  <a:schemeClr val="tx1"/>
                </a:solidFill>
              </a:rPr>
              <a:t>vlasništvu</a:t>
            </a:r>
            <a:r>
              <a:rPr lang="en-GB" dirty="0" smtClean="0">
                <a:solidFill>
                  <a:schemeClr val="tx1"/>
                </a:solidFill>
              </a:rPr>
              <a:t> RH I JLPS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en-GB" dirty="0" err="1">
                <a:solidFill>
                  <a:schemeClr val="tx1"/>
                </a:solidFill>
              </a:rPr>
              <a:t>d</a:t>
            </a:r>
            <a:r>
              <a:rPr lang="en-GB" dirty="0" err="1" smtClean="0">
                <a:solidFill>
                  <a:schemeClr val="tx1"/>
                </a:solidFill>
              </a:rPr>
              <a:t>ruge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pravne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osobe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kada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iz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javnih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izvora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financiraju</a:t>
            </a:r>
            <a:r>
              <a:rPr lang="en-GB" dirty="0" smtClean="0">
                <a:solidFill>
                  <a:schemeClr val="tx1"/>
                </a:solidFill>
              </a:rPr>
              <a:t> programme </a:t>
            </a:r>
            <a:r>
              <a:rPr lang="en-GB" dirty="0" err="1" smtClean="0">
                <a:solidFill>
                  <a:schemeClr val="tx1"/>
                </a:solidFill>
              </a:rPr>
              <a:t>i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projekte</a:t>
            </a:r>
            <a:r>
              <a:rPr lang="en-GB" dirty="0" smtClean="0">
                <a:solidFill>
                  <a:schemeClr val="tx1"/>
                </a:solidFill>
              </a:rPr>
              <a:t> udruga, </a:t>
            </a:r>
            <a:r>
              <a:rPr lang="en-GB" dirty="0" err="1" smtClean="0">
                <a:solidFill>
                  <a:schemeClr val="tx1"/>
                </a:solidFill>
              </a:rPr>
              <a:t>doniraju</a:t>
            </a:r>
            <a:r>
              <a:rPr lang="en-GB" dirty="0" smtClean="0">
                <a:solidFill>
                  <a:schemeClr val="tx1"/>
                </a:solidFill>
              </a:rPr>
              <a:t>  </a:t>
            </a:r>
            <a:r>
              <a:rPr lang="en-GB" dirty="0" err="1" smtClean="0">
                <a:solidFill>
                  <a:schemeClr val="tx1"/>
                </a:solidFill>
              </a:rPr>
              <a:t>odnosno</a:t>
            </a:r>
            <a:r>
              <a:rPr lang="en-GB" dirty="0" smtClean="0">
                <a:solidFill>
                  <a:schemeClr val="tx1"/>
                </a:solidFill>
              </a:rPr>
              <a:t> </a:t>
            </a:r>
            <a:r>
              <a:rPr lang="en-GB" dirty="0" err="1" smtClean="0">
                <a:solidFill>
                  <a:schemeClr val="tx1"/>
                </a:solidFill>
              </a:rPr>
              <a:t>sponzoriraju</a:t>
            </a:r>
            <a:r>
              <a:rPr lang="en-GB" dirty="0" smtClean="0">
                <a:solidFill>
                  <a:schemeClr val="tx1"/>
                </a:solidFill>
              </a:rPr>
              <a:t> udruge</a:t>
            </a:r>
          </a:p>
          <a:p>
            <a:pPr marL="137158" indent="-137158">
              <a:buFont typeface="Wingdings" pitchFamily="2" charset="2"/>
              <a:buChar char="§"/>
              <a:defRPr/>
            </a:pPr>
            <a:endParaRPr lang="en-GB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endParaRPr lang="hr-HR" dirty="0" smtClean="0">
              <a:solidFill>
                <a:schemeClr val="tx1"/>
              </a:solidFill>
            </a:endParaRPr>
          </a:p>
          <a:p>
            <a:pPr marL="137158" indent="-137158">
              <a:buFont typeface="Wingdings" pitchFamily="2" charset="2"/>
              <a:buChar char="§"/>
              <a:defRPr/>
            </a:pPr>
            <a:r>
              <a:rPr lang="hr-HR" dirty="0" smtClean="0">
                <a:solidFill>
                  <a:schemeClr val="tx1"/>
                </a:solidFill>
              </a:rPr>
              <a:t>sukladno kriterijima, mjerilima i postupcima financiranja programa i projekata od interesa za opće dobro koje provode udruge koji </a:t>
            </a:r>
            <a:r>
              <a:rPr lang="en-GB" dirty="0" smtClean="0">
                <a:solidFill>
                  <a:schemeClr val="tx1"/>
                </a:solidFill>
              </a:rPr>
              <a:t>s</a:t>
            </a:r>
            <a:r>
              <a:rPr lang="hr-HR" dirty="0" smtClean="0">
                <a:solidFill>
                  <a:schemeClr val="tx1"/>
                </a:solidFill>
              </a:rPr>
              <a:t>e </a:t>
            </a:r>
            <a:r>
              <a:rPr lang="hr-HR" dirty="0" err="1" smtClean="0">
                <a:solidFill>
                  <a:schemeClr val="tx1"/>
                </a:solidFill>
              </a:rPr>
              <a:t>uređ</a:t>
            </a:r>
            <a:r>
              <a:rPr lang="en-GB" dirty="0" err="1" smtClean="0">
                <a:solidFill>
                  <a:schemeClr val="tx1"/>
                </a:solidFill>
              </a:rPr>
              <a:t>uju</a:t>
            </a:r>
            <a:r>
              <a:rPr lang="hr-HR" dirty="0" smtClean="0">
                <a:solidFill>
                  <a:schemeClr val="tx1"/>
                </a:solidFill>
              </a:rPr>
              <a:t> Uredbom </a:t>
            </a:r>
          </a:p>
        </p:txBody>
      </p:sp>
      <p:sp>
        <p:nvSpPr>
          <p:cNvPr id="2" name="Rounded Rectangle 1"/>
          <p:cNvSpPr/>
          <p:nvPr/>
        </p:nvSpPr>
        <p:spPr>
          <a:xfrm>
            <a:off x="400051" y="1863725"/>
            <a:ext cx="1358899" cy="685800"/>
          </a:xfrm>
          <a:prstGeom prst="roundRect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200" b="1" dirty="0">
                <a:solidFill>
                  <a:schemeClr val="bg1"/>
                </a:solidFill>
              </a:rPr>
              <a:t>SREDSTVIMA IZ JAVNIH IZVORA</a:t>
            </a:r>
          </a:p>
        </p:txBody>
      </p:sp>
      <p:sp>
        <p:nvSpPr>
          <p:cNvPr id="4" name="Rounded Rectangle 3"/>
          <p:cNvSpPr/>
          <p:nvPr/>
        </p:nvSpPr>
        <p:spPr>
          <a:xfrm>
            <a:off x="400051" y="3335337"/>
            <a:ext cx="1358899" cy="685800"/>
          </a:xfrm>
          <a:prstGeom prst="roundRect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950" b="1" dirty="0">
                <a:solidFill>
                  <a:schemeClr val="bg1"/>
                </a:solidFill>
              </a:rPr>
              <a:t>TKO</a:t>
            </a:r>
          </a:p>
        </p:txBody>
      </p:sp>
      <p:sp>
        <p:nvSpPr>
          <p:cNvPr id="5" name="Rounded Rectangle 4"/>
          <p:cNvSpPr/>
          <p:nvPr/>
        </p:nvSpPr>
        <p:spPr>
          <a:xfrm>
            <a:off x="400051" y="4654550"/>
            <a:ext cx="1358899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hr-HR" sz="1950" b="1" dirty="0">
                <a:solidFill>
                  <a:schemeClr val="bg1"/>
                </a:solidFill>
              </a:rPr>
              <a:t>KAKO</a:t>
            </a:r>
          </a:p>
        </p:txBody>
      </p:sp>
    </p:spTree>
    <p:extLst>
      <p:ext uri="{BB962C8B-B14F-4D97-AF65-F5344CB8AC3E}">
        <p14:creationId xmlns:p14="http://schemas.microsoft.com/office/powerpoint/2010/main" val="223123382"/>
      </p:ext>
    </p:extLst>
  </p:cSld>
  <p:clrMapOvr>
    <a:masterClrMapping/>
  </p:clrMapOvr>
  <p:transition spd="slow" advTm="5000"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1851</TotalTime>
  <Words>4242</Words>
  <Application>Microsoft Office PowerPoint</Application>
  <PresentationFormat>On-screen Show (4:3)</PresentationFormat>
  <Paragraphs>573</Paragraphs>
  <Slides>44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44</vt:i4>
      </vt:variant>
    </vt:vector>
  </HeadingPairs>
  <TitlesOfParts>
    <vt:vector size="51" baseType="lpstr">
      <vt:lpstr>Arial Unicode MS</vt:lpstr>
      <vt:lpstr>Arial</vt:lpstr>
      <vt:lpstr>Calibri</vt:lpstr>
      <vt:lpstr>Calibri (Body)</vt:lpstr>
      <vt:lpstr>Times New Roman</vt:lpstr>
      <vt:lpstr>Wingdings</vt:lpstr>
      <vt:lpstr>Office Theme</vt:lpstr>
      <vt:lpstr>STANDARDI FINANCIRANJA I UGOVARANJA PROGRAMA I PROJEKATA OD INTERESA ZA OPĆE DOBRO KOJE PROVODE UDRUGE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UZUVRH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Vesna Lendic Kasalo</dc:creator>
  <cp:lastModifiedBy>Marina Lochert Sostaric</cp:lastModifiedBy>
  <cp:revision>170</cp:revision>
  <cp:lastPrinted>2018-02-21T13:44:57Z</cp:lastPrinted>
  <dcterms:created xsi:type="dcterms:W3CDTF">2014-01-30T10:45:20Z</dcterms:created>
  <dcterms:modified xsi:type="dcterms:W3CDTF">2018-05-22T12:02:50Z</dcterms:modified>
</cp:coreProperties>
</file>